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23" r:id="rId5"/>
    <p:sldId id="2693" r:id="rId6"/>
    <p:sldId id="2706" r:id="rId7"/>
    <p:sldId id="2684" r:id="rId8"/>
    <p:sldId id="2675" r:id="rId9"/>
    <p:sldId id="1101" r:id="rId10"/>
    <p:sldId id="729" r:id="rId11"/>
    <p:sldId id="2709" r:id="rId12"/>
    <p:sldId id="881" r:id="rId13"/>
    <p:sldId id="2694" r:id="rId14"/>
    <p:sldId id="2708" r:id="rId15"/>
    <p:sldId id="840" r:id="rId16"/>
    <p:sldId id="2710" r:id="rId17"/>
    <p:sldId id="714" r:id="rId18"/>
    <p:sldId id="726" r:id="rId19"/>
    <p:sldId id="718" r:id="rId20"/>
    <p:sldId id="1102" r:id="rId21"/>
    <p:sldId id="2676" r:id="rId22"/>
    <p:sldId id="2682" r:id="rId23"/>
    <p:sldId id="731" r:id="rId24"/>
    <p:sldId id="2685" r:id="rId25"/>
    <p:sldId id="721" r:id="rId26"/>
    <p:sldId id="604" r:id="rId27"/>
    <p:sldId id="2695" r:id="rId28"/>
    <p:sldId id="2683" r:id="rId29"/>
    <p:sldId id="1104" r:id="rId30"/>
    <p:sldId id="2707" r:id="rId31"/>
    <p:sldId id="876" r:id="rId32"/>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54" d="100"/>
          <a:sy n="54" d="100"/>
        </p:scale>
        <p:origin x="5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Foray" userId="4197eddf-ec67-4e3e-b29c-a80b91e9d704" providerId="ADAL" clId="{62529B4F-3055-4334-B0BC-C0C58CA68913}"/>
    <pc:docChg chg="custSel modSld sldOrd">
      <pc:chgData name="Dominique Foray" userId="4197eddf-ec67-4e3e-b29c-a80b91e9d704" providerId="ADAL" clId="{62529B4F-3055-4334-B0BC-C0C58CA68913}" dt="2025-10-12T08:11:04.033" v="556" actId="20577"/>
      <pc:docMkLst>
        <pc:docMk/>
      </pc:docMkLst>
      <pc:sldChg chg="modSp mod ord">
        <pc:chgData name="Dominique Foray" userId="4197eddf-ec67-4e3e-b29c-a80b91e9d704" providerId="ADAL" clId="{62529B4F-3055-4334-B0BC-C0C58CA68913}" dt="2025-10-12T08:11:04.033" v="556" actId="20577"/>
        <pc:sldMkLst>
          <pc:docMk/>
          <pc:sldMk cId="989966171" sldId="718"/>
        </pc:sldMkLst>
        <pc:spChg chg="mod">
          <ac:chgData name="Dominique Foray" userId="4197eddf-ec67-4e3e-b29c-a80b91e9d704" providerId="ADAL" clId="{62529B4F-3055-4334-B0BC-C0C58CA68913}" dt="2025-10-12T08:11:04.033" v="556" actId="20577"/>
          <ac:spMkLst>
            <pc:docMk/>
            <pc:sldMk cId="989966171" sldId="718"/>
            <ac:spMk id="3" creationId="{9D53E23B-09DE-4A5B-A90D-5D39DEBA9CF9}"/>
          </ac:spMkLst>
        </pc:spChg>
      </pc:sldChg>
      <pc:sldChg chg="modSp modAnim">
        <pc:chgData name="Dominique Foray" userId="4197eddf-ec67-4e3e-b29c-a80b91e9d704" providerId="ADAL" clId="{62529B4F-3055-4334-B0BC-C0C58CA68913}" dt="2025-10-12T08:05:43.983" v="286" actId="20577"/>
        <pc:sldMkLst>
          <pc:docMk/>
          <pc:sldMk cId="1285509176" sldId="721"/>
        </pc:sldMkLst>
        <pc:spChg chg="mod">
          <ac:chgData name="Dominique Foray" userId="4197eddf-ec67-4e3e-b29c-a80b91e9d704" providerId="ADAL" clId="{62529B4F-3055-4334-B0BC-C0C58CA68913}" dt="2025-10-12T08:05:43.983" v="286" actId="20577"/>
          <ac:spMkLst>
            <pc:docMk/>
            <pc:sldMk cId="1285509176" sldId="721"/>
            <ac:spMk id="3" creationId="{8A4E1134-233D-462B-9D53-DE68E9C2849E}"/>
          </ac:spMkLst>
        </pc:spChg>
      </pc:sldChg>
      <pc:sldChg chg="ord">
        <pc:chgData name="Dominique Foray" userId="4197eddf-ec67-4e3e-b29c-a80b91e9d704" providerId="ADAL" clId="{62529B4F-3055-4334-B0BC-C0C58CA68913}" dt="2025-10-12T08:01:17.543" v="166"/>
        <pc:sldMkLst>
          <pc:docMk/>
          <pc:sldMk cId="2254772338" sldId="729"/>
        </pc:sldMkLst>
      </pc:sldChg>
      <pc:sldChg chg="modSp modAnim">
        <pc:chgData name="Dominique Foray" userId="4197eddf-ec67-4e3e-b29c-a80b91e9d704" providerId="ADAL" clId="{62529B4F-3055-4334-B0BC-C0C58CA68913}" dt="2025-10-12T08:00:30.691" v="164" actId="20577"/>
        <pc:sldMkLst>
          <pc:docMk/>
          <pc:sldMk cId="1497743533" sldId="2675"/>
        </pc:sldMkLst>
        <pc:spChg chg="mod">
          <ac:chgData name="Dominique Foray" userId="4197eddf-ec67-4e3e-b29c-a80b91e9d704" providerId="ADAL" clId="{62529B4F-3055-4334-B0BC-C0C58CA68913}" dt="2025-10-12T08:00:30.691" v="164" actId="20577"/>
          <ac:spMkLst>
            <pc:docMk/>
            <pc:sldMk cId="1497743533" sldId="2675"/>
            <ac:spMk id="19458" creationId="{02825A1F-5686-41A8-A853-55FD7085BC5B}"/>
          </ac:spMkLst>
        </pc:spChg>
      </pc:sldChg>
      <pc:sldChg chg="ord">
        <pc:chgData name="Dominique Foray" userId="4197eddf-ec67-4e3e-b29c-a80b91e9d704" providerId="ADAL" clId="{62529B4F-3055-4334-B0BC-C0C58CA68913}" dt="2025-10-12T07:58:02.544" v="1"/>
        <pc:sldMkLst>
          <pc:docMk/>
          <pc:sldMk cId="2578883702" sldId="2706"/>
        </pc:sldMkLst>
      </pc:sldChg>
      <pc:sldChg chg="modSp mod">
        <pc:chgData name="Dominique Foray" userId="4197eddf-ec67-4e3e-b29c-a80b91e9d704" providerId="ADAL" clId="{62529B4F-3055-4334-B0BC-C0C58CA68913}" dt="2025-10-12T08:08:44.529" v="425" actId="20577"/>
        <pc:sldMkLst>
          <pc:docMk/>
          <pc:sldMk cId="174348239" sldId="2707"/>
        </pc:sldMkLst>
        <pc:spChg chg="mod">
          <ac:chgData name="Dominique Foray" userId="4197eddf-ec67-4e3e-b29c-a80b91e9d704" providerId="ADAL" clId="{62529B4F-3055-4334-B0BC-C0C58CA68913}" dt="2025-10-12T08:08:19.337" v="392" actId="1076"/>
          <ac:spMkLst>
            <pc:docMk/>
            <pc:sldMk cId="174348239" sldId="2707"/>
            <ac:spMk id="5" creationId="{8DDC6CE3-DBCD-495C-A702-E0FB1906DA02}"/>
          </ac:spMkLst>
        </pc:spChg>
        <pc:graphicFrameChg chg="modGraphic">
          <ac:chgData name="Dominique Foray" userId="4197eddf-ec67-4e3e-b29c-a80b91e9d704" providerId="ADAL" clId="{62529B4F-3055-4334-B0BC-C0C58CA68913}" dt="2025-10-12T08:08:44.529" v="425" actId="20577"/>
          <ac:graphicFrameMkLst>
            <pc:docMk/>
            <pc:sldMk cId="174348239" sldId="2707"/>
            <ac:graphicFrameMk id="3" creationId="{46F2A76D-0D8A-40F6-92D7-71D559427BB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3079203" cy="513858"/>
          </a:xfrm>
          <a:prstGeom prst="rect">
            <a:avLst/>
          </a:prstGeom>
        </p:spPr>
        <p:txBody>
          <a:bodyPr vert="horz" lIns="94744" tIns="47373" rIns="94744" bIns="47373" rtlCol="0"/>
          <a:lstStyle>
            <a:lvl1pPr algn="l">
              <a:defRPr sz="1200"/>
            </a:lvl1pPr>
          </a:lstStyle>
          <a:p>
            <a:endParaRPr lang="en-US"/>
          </a:p>
        </p:txBody>
      </p:sp>
      <p:sp>
        <p:nvSpPr>
          <p:cNvPr id="3" name="Espace réservé de la date 2"/>
          <p:cNvSpPr>
            <a:spLocks noGrp="1"/>
          </p:cNvSpPr>
          <p:nvPr>
            <p:ph type="dt" sz="quarter" idx="1"/>
          </p:nvPr>
        </p:nvSpPr>
        <p:spPr>
          <a:xfrm>
            <a:off x="4023203" y="3"/>
            <a:ext cx="3079203" cy="513858"/>
          </a:xfrm>
          <a:prstGeom prst="rect">
            <a:avLst/>
          </a:prstGeom>
        </p:spPr>
        <p:txBody>
          <a:bodyPr vert="horz" lIns="94744" tIns="47373" rIns="94744" bIns="47373" rtlCol="0"/>
          <a:lstStyle>
            <a:lvl1pPr algn="r">
              <a:defRPr sz="1200"/>
            </a:lvl1pPr>
          </a:lstStyle>
          <a:p>
            <a:fld id="{744348F4-F4EC-417C-96C9-0EDF2FD081F6}" type="datetimeFigureOut">
              <a:rPr lang="en-US" smtClean="0"/>
              <a:t>10/12/2025</a:t>
            </a:fld>
            <a:endParaRPr lang="en-US"/>
          </a:p>
        </p:txBody>
      </p:sp>
      <p:sp>
        <p:nvSpPr>
          <p:cNvPr id="4" name="Espace réservé du pied de page 3"/>
          <p:cNvSpPr>
            <a:spLocks noGrp="1"/>
          </p:cNvSpPr>
          <p:nvPr>
            <p:ph type="ftr" sz="quarter" idx="2"/>
          </p:nvPr>
        </p:nvSpPr>
        <p:spPr>
          <a:xfrm>
            <a:off x="0" y="9720757"/>
            <a:ext cx="3079203" cy="513858"/>
          </a:xfrm>
          <a:prstGeom prst="rect">
            <a:avLst/>
          </a:prstGeom>
        </p:spPr>
        <p:txBody>
          <a:bodyPr vert="horz" lIns="94744" tIns="47373" rIns="94744" bIns="47373"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4023203" y="9720757"/>
            <a:ext cx="3079203" cy="513858"/>
          </a:xfrm>
          <a:prstGeom prst="rect">
            <a:avLst/>
          </a:prstGeom>
        </p:spPr>
        <p:txBody>
          <a:bodyPr vert="horz" lIns="94744" tIns="47373" rIns="94744" bIns="47373" rtlCol="0" anchor="b"/>
          <a:lstStyle>
            <a:lvl1pPr algn="r">
              <a:defRPr sz="1200"/>
            </a:lvl1pPr>
          </a:lstStyle>
          <a:p>
            <a:fld id="{E467D52E-7F7F-4438-A08C-2DC1C797AEB9}" type="slidenum">
              <a:rPr lang="en-US" smtClean="0"/>
              <a:t>‹N°›</a:t>
            </a:fld>
            <a:endParaRPr lang="en-US"/>
          </a:p>
        </p:txBody>
      </p:sp>
    </p:spTree>
    <p:extLst>
      <p:ext uri="{BB962C8B-B14F-4D97-AF65-F5344CB8AC3E}">
        <p14:creationId xmlns:p14="http://schemas.microsoft.com/office/powerpoint/2010/main" val="130081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8428" cy="513508"/>
          </a:xfrm>
          <a:prstGeom prst="rect">
            <a:avLst/>
          </a:prstGeom>
        </p:spPr>
        <p:txBody>
          <a:bodyPr vert="horz" lIns="94744" tIns="47373" rIns="94744" bIns="47373" rtlCol="0"/>
          <a:lstStyle>
            <a:lvl1pPr algn="l">
              <a:defRPr sz="1200"/>
            </a:lvl1pPr>
          </a:lstStyle>
          <a:p>
            <a:endParaRPr lang="en-US"/>
          </a:p>
        </p:txBody>
      </p:sp>
      <p:sp>
        <p:nvSpPr>
          <p:cNvPr id="3" name="Espace réservé de la date 2"/>
          <p:cNvSpPr>
            <a:spLocks noGrp="1"/>
          </p:cNvSpPr>
          <p:nvPr>
            <p:ph type="dt" idx="1"/>
          </p:nvPr>
        </p:nvSpPr>
        <p:spPr>
          <a:xfrm>
            <a:off x="4023995" y="2"/>
            <a:ext cx="3078428" cy="513508"/>
          </a:xfrm>
          <a:prstGeom prst="rect">
            <a:avLst/>
          </a:prstGeom>
        </p:spPr>
        <p:txBody>
          <a:bodyPr vert="horz" lIns="94744" tIns="47373" rIns="94744" bIns="47373" rtlCol="0"/>
          <a:lstStyle>
            <a:lvl1pPr algn="r">
              <a:defRPr sz="1200"/>
            </a:lvl1pPr>
          </a:lstStyle>
          <a:p>
            <a:fld id="{5EC59BF5-2F03-4C55-865F-E36724783E5C}" type="datetimeFigureOut">
              <a:rPr lang="en-US" smtClean="0"/>
              <a:t>10/12/2025</a:t>
            </a:fld>
            <a:endParaRPr lang="en-US"/>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44" tIns="47373" rIns="94744" bIns="47373" rtlCol="0" anchor="ctr"/>
          <a:lstStyle/>
          <a:p>
            <a:endParaRPr lang="en-US"/>
          </a:p>
        </p:txBody>
      </p:sp>
      <p:sp>
        <p:nvSpPr>
          <p:cNvPr id="5" name="Espace réservé des commentaires 4"/>
          <p:cNvSpPr>
            <a:spLocks noGrp="1"/>
          </p:cNvSpPr>
          <p:nvPr>
            <p:ph type="body" sz="quarter" idx="3"/>
          </p:nvPr>
        </p:nvSpPr>
        <p:spPr>
          <a:xfrm>
            <a:off x="710407" y="4925410"/>
            <a:ext cx="5683250" cy="4029879"/>
          </a:xfrm>
          <a:prstGeom prst="rect">
            <a:avLst/>
          </a:prstGeom>
        </p:spPr>
        <p:txBody>
          <a:bodyPr vert="horz" lIns="94744" tIns="47373" rIns="94744" bIns="4737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3" y="9721109"/>
            <a:ext cx="3078428" cy="513507"/>
          </a:xfrm>
          <a:prstGeom prst="rect">
            <a:avLst/>
          </a:prstGeom>
        </p:spPr>
        <p:txBody>
          <a:bodyPr vert="horz" lIns="94744" tIns="47373" rIns="94744" bIns="47373"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4023995" y="9721109"/>
            <a:ext cx="3078428" cy="513507"/>
          </a:xfrm>
          <a:prstGeom prst="rect">
            <a:avLst/>
          </a:prstGeom>
        </p:spPr>
        <p:txBody>
          <a:bodyPr vert="horz" lIns="94744" tIns="47373" rIns="94744" bIns="47373" rtlCol="0" anchor="b"/>
          <a:lstStyle>
            <a:lvl1pPr algn="r">
              <a:defRPr sz="1200"/>
            </a:lvl1pPr>
          </a:lstStyle>
          <a:p>
            <a:fld id="{98F54BF7-1AFD-4567-982B-DFF5199BBF5D}" type="slidenum">
              <a:rPr lang="en-US" smtClean="0"/>
              <a:t>‹N°›</a:t>
            </a:fld>
            <a:endParaRPr lang="en-US"/>
          </a:p>
        </p:txBody>
      </p:sp>
    </p:spTree>
    <p:extLst>
      <p:ext uri="{BB962C8B-B14F-4D97-AF65-F5344CB8AC3E}">
        <p14:creationId xmlns:p14="http://schemas.microsoft.com/office/powerpoint/2010/main" val="197822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not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614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13658">
              <a:defRPr>
                <a:solidFill>
                  <a:schemeClr val="tx1"/>
                </a:solidFill>
                <a:latin typeface="Verdana" panose="020B0604030504040204" pitchFamily="34" charset="0"/>
              </a:defRPr>
            </a:lvl1pPr>
            <a:lvl2pPr marL="768210" indent="-294453" defTabSz="1113658">
              <a:defRPr>
                <a:solidFill>
                  <a:schemeClr val="tx1"/>
                </a:solidFill>
                <a:latin typeface="Verdana" panose="020B0604030504040204" pitchFamily="34" charset="0"/>
              </a:defRPr>
            </a:lvl2pPr>
            <a:lvl3pPr marL="1181103" indent="-235234" defTabSz="1113658">
              <a:defRPr>
                <a:solidFill>
                  <a:schemeClr val="tx1"/>
                </a:solidFill>
                <a:latin typeface="Verdana" panose="020B0604030504040204" pitchFamily="34" charset="0"/>
              </a:defRPr>
            </a:lvl3pPr>
            <a:lvl4pPr marL="1654859" indent="-235234" defTabSz="1113658">
              <a:defRPr>
                <a:solidFill>
                  <a:schemeClr val="tx1"/>
                </a:solidFill>
                <a:latin typeface="Verdana" panose="020B0604030504040204" pitchFamily="34" charset="0"/>
              </a:defRPr>
            </a:lvl4pPr>
            <a:lvl5pPr marL="2126972" indent="-235234" defTabSz="1113658">
              <a:defRPr>
                <a:solidFill>
                  <a:schemeClr val="tx1"/>
                </a:solidFill>
                <a:latin typeface="Verdana" panose="020B0604030504040204" pitchFamily="34" charset="0"/>
              </a:defRPr>
            </a:lvl5pPr>
            <a:lvl6pPr marL="2600730" indent="-235234" defTabSz="1113658" eaLnBrk="0" fontAlgn="base" hangingPunct="0">
              <a:spcBef>
                <a:spcPct val="0"/>
              </a:spcBef>
              <a:spcAft>
                <a:spcPct val="0"/>
              </a:spcAft>
              <a:defRPr>
                <a:solidFill>
                  <a:schemeClr val="tx1"/>
                </a:solidFill>
                <a:latin typeface="Verdana" panose="020B0604030504040204" pitchFamily="34" charset="0"/>
              </a:defRPr>
            </a:lvl6pPr>
            <a:lvl7pPr marL="3074486" indent="-235234" defTabSz="1113658" eaLnBrk="0" fontAlgn="base" hangingPunct="0">
              <a:spcBef>
                <a:spcPct val="0"/>
              </a:spcBef>
              <a:spcAft>
                <a:spcPct val="0"/>
              </a:spcAft>
              <a:defRPr>
                <a:solidFill>
                  <a:schemeClr val="tx1"/>
                </a:solidFill>
                <a:latin typeface="Verdana" panose="020B0604030504040204" pitchFamily="34" charset="0"/>
              </a:defRPr>
            </a:lvl7pPr>
            <a:lvl8pPr marL="3548242" indent="-235234" defTabSz="1113658" eaLnBrk="0" fontAlgn="base" hangingPunct="0">
              <a:spcBef>
                <a:spcPct val="0"/>
              </a:spcBef>
              <a:spcAft>
                <a:spcPct val="0"/>
              </a:spcAft>
              <a:defRPr>
                <a:solidFill>
                  <a:schemeClr val="tx1"/>
                </a:solidFill>
                <a:latin typeface="Verdana" panose="020B0604030504040204" pitchFamily="34" charset="0"/>
              </a:defRPr>
            </a:lvl8pPr>
            <a:lvl9pPr marL="4022000" indent="-235234" defTabSz="1113658" eaLnBrk="0" fontAlgn="base" hangingPunct="0">
              <a:spcBef>
                <a:spcPct val="0"/>
              </a:spcBef>
              <a:spcAft>
                <a:spcPct val="0"/>
              </a:spcAft>
              <a:defRPr>
                <a:solidFill>
                  <a:schemeClr val="tx1"/>
                </a:solidFill>
                <a:latin typeface="Verdana" panose="020B0604030504040204" pitchFamily="34" charset="0"/>
              </a:defRPr>
            </a:lvl9pPr>
          </a:lstStyle>
          <a:p>
            <a:fld id="{28762B46-6030-4205-9C17-707E66762506}" type="slidenum">
              <a:rPr lang="fr-FR" altLang="fr-FR" smtClean="0">
                <a:latin typeface="Calibri" panose="020F0502020204030204" pitchFamily="34" charset="0"/>
                <a:ea typeface="MS PGothic" panose="020B0600070205080204" pitchFamily="34" charset="-128"/>
              </a:rPr>
              <a:pPr/>
              <a:t>1</a:t>
            </a:fld>
            <a:endParaRPr lang="fr-FR" altLang="fr-F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29110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C485D579-1213-4F06-A2A3-318B58825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a:extLst>
              <a:ext uri="{FF2B5EF4-FFF2-40B4-BE49-F238E27FC236}">
                <a16:creationId xmlns:a16="http://schemas.microsoft.com/office/drawing/2014/main" id="{03871937-9C59-4C4E-B77C-D9FCBED6E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latin typeface="Arial" panose="020B0604020202020204" pitchFamily="34" charset="0"/>
            </a:endParaRPr>
          </a:p>
        </p:txBody>
      </p:sp>
      <p:sp>
        <p:nvSpPr>
          <p:cNvPr id="34820" name="Espace réservé du numéro de diapositive 3">
            <a:extLst>
              <a:ext uri="{FF2B5EF4-FFF2-40B4-BE49-F238E27FC236}">
                <a16:creationId xmlns:a16="http://schemas.microsoft.com/office/drawing/2014/main" id="{38B31F08-A041-480D-9767-7D52A92403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7995">
              <a:spcBef>
                <a:spcPct val="30000"/>
              </a:spcBef>
              <a:defRPr sz="2900">
                <a:solidFill>
                  <a:schemeClr val="tx1"/>
                </a:solidFill>
                <a:latin typeface="Calibri" panose="020F0502020204030204" pitchFamily="34" charset="0"/>
                <a:ea typeface="MS PGothic" panose="020B0600070205080204" pitchFamily="34" charset="-128"/>
              </a:defRPr>
            </a:lvl1pPr>
            <a:lvl2pPr marL="790987" indent="-301328" defTabSz="1147995">
              <a:spcBef>
                <a:spcPct val="30000"/>
              </a:spcBef>
              <a:defRPr sz="2900">
                <a:solidFill>
                  <a:schemeClr val="tx1"/>
                </a:solidFill>
                <a:latin typeface="Calibri" panose="020F0502020204030204" pitchFamily="34" charset="0"/>
                <a:ea typeface="MS PGothic" panose="020B0600070205080204" pitchFamily="34" charset="-128"/>
              </a:defRPr>
            </a:lvl2pPr>
            <a:lvl3pPr marL="1218414" indent="-240736" defTabSz="1147995">
              <a:spcBef>
                <a:spcPct val="30000"/>
              </a:spcBef>
              <a:defRPr sz="2900">
                <a:solidFill>
                  <a:schemeClr val="tx1"/>
                </a:solidFill>
                <a:latin typeface="Calibri" panose="020F0502020204030204" pitchFamily="34" charset="0"/>
                <a:ea typeface="MS PGothic" panose="020B0600070205080204" pitchFamily="34" charset="-128"/>
              </a:defRPr>
            </a:lvl3pPr>
            <a:lvl4pPr marL="1706434" indent="-240736" defTabSz="1147995">
              <a:spcBef>
                <a:spcPct val="30000"/>
              </a:spcBef>
              <a:defRPr sz="2900">
                <a:solidFill>
                  <a:schemeClr val="tx1"/>
                </a:solidFill>
                <a:latin typeface="Calibri" panose="020F0502020204030204" pitchFamily="34" charset="0"/>
                <a:ea typeface="MS PGothic" panose="020B0600070205080204" pitchFamily="34" charset="-128"/>
              </a:defRPr>
            </a:lvl4pPr>
            <a:lvl5pPr marL="2194455" indent="-240736" defTabSz="1147995">
              <a:spcBef>
                <a:spcPct val="30000"/>
              </a:spcBef>
              <a:defRPr sz="2900">
                <a:solidFill>
                  <a:schemeClr val="tx1"/>
                </a:solidFill>
                <a:latin typeface="Calibri" panose="020F0502020204030204" pitchFamily="34" charset="0"/>
                <a:ea typeface="MS PGothic" panose="020B0600070205080204" pitchFamily="34" charset="-128"/>
              </a:defRPr>
            </a:lvl5pPr>
            <a:lvl6pPr marL="2666098" indent="-240736" defTabSz="1147995" eaLnBrk="0" fontAlgn="base" hangingPunct="0">
              <a:spcBef>
                <a:spcPct val="30000"/>
              </a:spcBef>
              <a:spcAft>
                <a:spcPct val="0"/>
              </a:spcAft>
              <a:defRPr sz="2900">
                <a:solidFill>
                  <a:schemeClr val="tx1"/>
                </a:solidFill>
                <a:latin typeface="Calibri" panose="020F0502020204030204" pitchFamily="34" charset="0"/>
                <a:ea typeface="MS PGothic" panose="020B0600070205080204" pitchFamily="34" charset="-128"/>
              </a:defRPr>
            </a:lvl6pPr>
            <a:lvl7pPr marL="3137742" indent="-240736" defTabSz="1147995" eaLnBrk="0" fontAlgn="base" hangingPunct="0">
              <a:spcBef>
                <a:spcPct val="30000"/>
              </a:spcBef>
              <a:spcAft>
                <a:spcPct val="0"/>
              </a:spcAft>
              <a:defRPr sz="2900">
                <a:solidFill>
                  <a:schemeClr val="tx1"/>
                </a:solidFill>
                <a:latin typeface="Calibri" panose="020F0502020204030204" pitchFamily="34" charset="0"/>
                <a:ea typeface="MS PGothic" panose="020B0600070205080204" pitchFamily="34" charset="-128"/>
              </a:defRPr>
            </a:lvl7pPr>
            <a:lvl8pPr marL="3609387" indent="-240736" defTabSz="1147995" eaLnBrk="0" fontAlgn="base" hangingPunct="0">
              <a:spcBef>
                <a:spcPct val="30000"/>
              </a:spcBef>
              <a:spcAft>
                <a:spcPct val="0"/>
              </a:spcAft>
              <a:defRPr sz="2900">
                <a:solidFill>
                  <a:schemeClr val="tx1"/>
                </a:solidFill>
                <a:latin typeface="Calibri" panose="020F0502020204030204" pitchFamily="34" charset="0"/>
                <a:ea typeface="MS PGothic" panose="020B0600070205080204" pitchFamily="34" charset="-128"/>
              </a:defRPr>
            </a:lvl8pPr>
            <a:lvl9pPr marL="4081030" indent="-240736" defTabSz="1147995" eaLnBrk="0" fontAlgn="base" hangingPunct="0">
              <a:spcBef>
                <a:spcPct val="30000"/>
              </a:spcBef>
              <a:spcAft>
                <a:spcPct val="0"/>
              </a:spcAft>
              <a:defRPr sz="2900">
                <a:solidFill>
                  <a:schemeClr val="tx1"/>
                </a:solidFill>
                <a:latin typeface="Calibri" panose="020F0502020204030204" pitchFamily="34" charset="0"/>
                <a:ea typeface="MS PGothic" panose="020B0600070205080204" pitchFamily="34" charset="-128"/>
              </a:defRPr>
            </a:lvl9pPr>
          </a:lstStyle>
          <a:p>
            <a:pPr>
              <a:spcBef>
                <a:spcPct val="0"/>
              </a:spcBef>
            </a:pPr>
            <a:fld id="{3B7763AB-68D5-4F85-9D3E-48D297578877}" type="slidenum">
              <a:rPr lang="fr-FR" altLang="fr-FR" sz="1200">
                <a:latin typeface="Arial" panose="020B0604020202020204" pitchFamily="34" charset="0"/>
              </a:rPr>
              <a:pPr>
                <a:spcBef>
                  <a:spcPct val="0"/>
                </a:spcBef>
              </a:pPr>
              <a:t>23</a:t>
            </a:fld>
            <a:endParaRPr lang="fr-FR" altLang="fr-FR" sz="1200">
              <a:latin typeface="Arial" panose="020B0604020202020204" pitchFamily="34" charset="0"/>
            </a:endParaRPr>
          </a:p>
        </p:txBody>
      </p:sp>
    </p:spTree>
    <p:extLst>
      <p:ext uri="{BB962C8B-B14F-4D97-AF65-F5344CB8AC3E}">
        <p14:creationId xmlns:p14="http://schemas.microsoft.com/office/powerpoint/2010/main" val="328955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93CC9977-08F8-45D5-8F4E-D1840F8DF9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a:extLst>
              <a:ext uri="{FF2B5EF4-FFF2-40B4-BE49-F238E27FC236}">
                <a16:creationId xmlns:a16="http://schemas.microsoft.com/office/drawing/2014/main" id="{33580A7D-DDE1-4C51-8C57-65149A5C48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en-US">
              <a:latin typeface="Arial" panose="020B0604020202020204" pitchFamily="34" charset="0"/>
            </a:endParaRPr>
          </a:p>
        </p:txBody>
      </p:sp>
      <p:sp>
        <p:nvSpPr>
          <p:cNvPr id="34820" name="Espace réservé du numéro de diapositive 3">
            <a:extLst>
              <a:ext uri="{FF2B5EF4-FFF2-40B4-BE49-F238E27FC236}">
                <a16:creationId xmlns:a16="http://schemas.microsoft.com/office/drawing/2014/main" id="{52728DC7-868B-4864-82CB-95B687AC1F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7763">
              <a:spcBef>
                <a:spcPct val="30000"/>
              </a:spcBef>
              <a:defRPr sz="2800">
                <a:solidFill>
                  <a:schemeClr val="tx1"/>
                </a:solidFill>
                <a:latin typeface="Calibri" panose="020F0502020204030204" pitchFamily="34" charset="0"/>
                <a:ea typeface="MS PGothic" panose="020B0600070205080204" pitchFamily="34" charset="-128"/>
              </a:defRPr>
            </a:lvl1pPr>
            <a:lvl2pPr marL="790575" indent="-300038" defTabSz="1147763">
              <a:spcBef>
                <a:spcPct val="30000"/>
              </a:spcBef>
              <a:defRPr sz="2800">
                <a:solidFill>
                  <a:schemeClr val="tx1"/>
                </a:solidFill>
                <a:latin typeface="Calibri" panose="020F0502020204030204" pitchFamily="34" charset="0"/>
                <a:ea typeface="MS PGothic" panose="020B0600070205080204" pitchFamily="34" charset="-128"/>
              </a:defRPr>
            </a:lvl2pPr>
            <a:lvl3pPr marL="1217613" indent="-239713" defTabSz="1147763">
              <a:spcBef>
                <a:spcPct val="30000"/>
              </a:spcBef>
              <a:defRPr sz="2800">
                <a:solidFill>
                  <a:schemeClr val="tx1"/>
                </a:solidFill>
                <a:latin typeface="Calibri" panose="020F0502020204030204" pitchFamily="34" charset="0"/>
                <a:ea typeface="MS PGothic" panose="020B0600070205080204" pitchFamily="34" charset="-128"/>
              </a:defRPr>
            </a:lvl3pPr>
            <a:lvl4pPr marL="1704975" indent="-239713" defTabSz="1147763">
              <a:spcBef>
                <a:spcPct val="30000"/>
              </a:spcBef>
              <a:defRPr sz="2800">
                <a:solidFill>
                  <a:schemeClr val="tx1"/>
                </a:solidFill>
                <a:latin typeface="Calibri" panose="020F0502020204030204" pitchFamily="34" charset="0"/>
                <a:ea typeface="MS PGothic" panose="020B0600070205080204" pitchFamily="34" charset="-128"/>
              </a:defRPr>
            </a:lvl4pPr>
            <a:lvl5pPr marL="2193925" indent="-239713" defTabSz="1147763">
              <a:spcBef>
                <a:spcPct val="30000"/>
              </a:spcBef>
              <a:defRPr sz="2800">
                <a:solidFill>
                  <a:schemeClr val="tx1"/>
                </a:solidFill>
                <a:latin typeface="Calibri" panose="020F0502020204030204" pitchFamily="34" charset="0"/>
                <a:ea typeface="MS PGothic" panose="020B0600070205080204" pitchFamily="34" charset="-128"/>
              </a:defRPr>
            </a:lvl5pPr>
            <a:lvl6pPr marL="2651125" indent="-239713" defTabSz="1147763" eaLnBrk="0" fontAlgn="base" hangingPunct="0">
              <a:spcBef>
                <a:spcPct val="30000"/>
              </a:spcBef>
              <a:spcAft>
                <a:spcPct val="0"/>
              </a:spcAft>
              <a:defRPr sz="2800">
                <a:solidFill>
                  <a:schemeClr val="tx1"/>
                </a:solidFill>
                <a:latin typeface="Calibri" panose="020F0502020204030204" pitchFamily="34" charset="0"/>
                <a:ea typeface="MS PGothic" panose="020B0600070205080204" pitchFamily="34" charset="-128"/>
              </a:defRPr>
            </a:lvl6pPr>
            <a:lvl7pPr marL="3108325" indent="-239713" defTabSz="1147763" eaLnBrk="0" fontAlgn="base" hangingPunct="0">
              <a:spcBef>
                <a:spcPct val="30000"/>
              </a:spcBef>
              <a:spcAft>
                <a:spcPct val="0"/>
              </a:spcAft>
              <a:defRPr sz="2800">
                <a:solidFill>
                  <a:schemeClr val="tx1"/>
                </a:solidFill>
                <a:latin typeface="Calibri" panose="020F0502020204030204" pitchFamily="34" charset="0"/>
                <a:ea typeface="MS PGothic" panose="020B0600070205080204" pitchFamily="34" charset="-128"/>
              </a:defRPr>
            </a:lvl7pPr>
            <a:lvl8pPr marL="3565525" indent="-239713" defTabSz="1147763" eaLnBrk="0" fontAlgn="base" hangingPunct="0">
              <a:spcBef>
                <a:spcPct val="30000"/>
              </a:spcBef>
              <a:spcAft>
                <a:spcPct val="0"/>
              </a:spcAft>
              <a:defRPr sz="2800">
                <a:solidFill>
                  <a:schemeClr val="tx1"/>
                </a:solidFill>
                <a:latin typeface="Calibri" panose="020F0502020204030204" pitchFamily="34" charset="0"/>
                <a:ea typeface="MS PGothic" panose="020B0600070205080204" pitchFamily="34" charset="-128"/>
              </a:defRPr>
            </a:lvl8pPr>
            <a:lvl9pPr marL="4022725" indent="-239713" defTabSz="1147763" eaLnBrk="0" fontAlgn="base" hangingPunct="0">
              <a:spcBef>
                <a:spcPct val="30000"/>
              </a:spcBef>
              <a:spcAft>
                <a:spcPct val="0"/>
              </a:spcAft>
              <a:defRPr sz="2800">
                <a:solidFill>
                  <a:schemeClr val="tx1"/>
                </a:solidFill>
                <a:latin typeface="Calibri" panose="020F0502020204030204" pitchFamily="34" charset="0"/>
                <a:ea typeface="MS PGothic" panose="020B0600070205080204" pitchFamily="34" charset="-128"/>
              </a:defRPr>
            </a:lvl9pPr>
          </a:lstStyle>
          <a:p>
            <a:pPr>
              <a:spcBef>
                <a:spcPct val="0"/>
              </a:spcBef>
            </a:pPr>
            <a:fld id="{EECAFCA4-8F02-4133-81DA-392EB6A4C95A}" type="slidenum">
              <a:rPr lang="fr-FR" altLang="en-US" sz="1200" smtClean="0">
                <a:latin typeface="Arial" panose="020B0604020202020204" pitchFamily="34" charset="0"/>
              </a:rPr>
              <a:pPr>
                <a:spcBef>
                  <a:spcPct val="0"/>
                </a:spcBef>
              </a:pPr>
              <a:t>24</a:t>
            </a:fld>
            <a:endParaRPr lang="fr-FR" altLang="en-US" sz="1200">
              <a:latin typeface="Arial" panose="020B0604020202020204" pitchFamily="34" charset="0"/>
            </a:endParaRPr>
          </a:p>
        </p:txBody>
      </p:sp>
    </p:spTree>
    <p:extLst>
      <p:ext uri="{BB962C8B-B14F-4D97-AF65-F5344CB8AC3E}">
        <p14:creationId xmlns:p14="http://schemas.microsoft.com/office/powerpoint/2010/main" val="263364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408BA806-5CA9-4251-AF66-868A86912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notes 2">
            <a:extLst>
              <a:ext uri="{FF2B5EF4-FFF2-40B4-BE49-F238E27FC236}">
                <a16:creationId xmlns:a16="http://schemas.microsoft.com/office/drawing/2014/main" id="{705E2FA8-8975-4F98-8CA0-84E86CA43B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68612" name="Espace réservé du numéro de diapositive 3">
            <a:extLst>
              <a:ext uri="{FF2B5EF4-FFF2-40B4-BE49-F238E27FC236}">
                <a16:creationId xmlns:a16="http://schemas.microsoft.com/office/drawing/2014/main" id="{9535E159-7360-4CA8-8BE0-8950151176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7518">
              <a:defRPr sz="6100">
                <a:solidFill>
                  <a:schemeClr val="tx1"/>
                </a:solidFill>
                <a:latin typeface="Arial" panose="020B0604020202020204" pitchFamily="34" charset="0"/>
                <a:ea typeface="MS PGothic" panose="020B0600070205080204" pitchFamily="34" charset="-128"/>
              </a:defRPr>
            </a:lvl1pPr>
            <a:lvl2pPr defTabSz="1147518">
              <a:defRPr sz="6100">
                <a:solidFill>
                  <a:schemeClr val="tx1"/>
                </a:solidFill>
                <a:latin typeface="Arial" panose="020B0604020202020204" pitchFamily="34" charset="0"/>
                <a:ea typeface="MS PGothic" panose="020B0600070205080204" pitchFamily="34" charset="-128"/>
              </a:defRPr>
            </a:lvl2pPr>
            <a:lvl3pPr defTabSz="1147518">
              <a:defRPr sz="6100">
                <a:solidFill>
                  <a:schemeClr val="tx1"/>
                </a:solidFill>
                <a:latin typeface="Arial" panose="020B0604020202020204" pitchFamily="34" charset="0"/>
                <a:ea typeface="MS PGothic" panose="020B0600070205080204" pitchFamily="34" charset="-128"/>
              </a:defRPr>
            </a:lvl3pPr>
            <a:lvl4pPr defTabSz="1147518">
              <a:defRPr sz="6100">
                <a:solidFill>
                  <a:schemeClr val="tx1"/>
                </a:solidFill>
                <a:latin typeface="Arial" panose="020B0604020202020204" pitchFamily="34" charset="0"/>
                <a:ea typeface="MS PGothic" panose="020B0600070205080204" pitchFamily="34" charset="-128"/>
              </a:defRPr>
            </a:lvl4pPr>
            <a:lvl5pPr defTabSz="1147518">
              <a:defRPr sz="6100">
                <a:solidFill>
                  <a:schemeClr val="tx1"/>
                </a:solidFill>
                <a:latin typeface="Arial" panose="020B0604020202020204" pitchFamily="34" charset="0"/>
                <a:ea typeface="MS PGothic" panose="020B0600070205080204" pitchFamily="34" charset="-128"/>
              </a:defRPr>
            </a:lvl5pPr>
            <a:lvl6pPr marL="5110275" indent="-2662239" defTabSz="1147518" eaLnBrk="0" fontAlgn="base" hangingPunct="0">
              <a:spcBef>
                <a:spcPct val="0"/>
              </a:spcBef>
              <a:spcAft>
                <a:spcPct val="0"/>
              </a:spcAft>
              <a:defRPr sz="6100">
                <a:solidFill>
                  <a:schemeClr val="tx1"/>
                </a:solidFill>
                <a:latin typeface="Arial" panose="020B0604020202020204" pitchFamily="34" charset="0"/>
                <a:ea typeface="MS PGothic" panose="020B0600070205080204" pitchFamily="34" charset="-128"/>
              </a:defRPr>
            </a:lvl6pPr>
            <a:lvl7pPr marL="5599881" indent="-2662239" defTabSz="1147518" eaLnBrk="0" fontAlgn="base" hangingPunct="0">
              <a:spcBef>
                <a:spcPct val="0"/>
              </a:spcBef>
              <a:spcAft>
                <a:spcPct val="0"/>
              </a:spcAft>
              <a:defRPr sz="6100">
                <a:solidFill>
                  <a:schemeClr val="tx1"/>
                </a:solidFill>
                <a:latin typeface="Arial" panose="020B0604020202020204" pitchFamily="34" charset="0"/>
                <a:ea typeface="MS PGothic" panose="020B0600070205080204" pitchFamily="34" charset="-128"/>
              </a:defRPr>
            </a:lvl7pPr>
            <a:lvl8pPr marL="6089490" indent="-2662239" defTabSz="1147518" eaLnBrk="0" fontAlgn="base" hangingPunct="0">
              <a:spcBef>
                <a:spcPct val="0"/>
              </a:spcBef>
              <a:spcAft>
                <a:spcPct val="0"/>
              </a:spcAft>
              <a:defRPr sz="6100">
                <a:solidFill>
                  <a:schemeClr val="tx1"/>
                </a:solidFill>
                <a:latin typeface="Arial" panose="020B0604020202020204" pitchFamily="34" charset="0"/>
                <a:ea typeface="MS PGothic" panose="020B0600070205080204" pitchFamily="34" charset="-128"/>
              </a:defRPr>
            </a:lvl8pPr>
            <a:lvl9pPr marL="6579096" indent="-2662239" defTabSz="1147518" eaLnBrk="0" fontAlgn="base" hangingPunct="0">
              <a:spcBef>
                <a:spcPct val="0"/>
              </a:spcBef>
              <a:spcAft>
                <a:spcPct val="0"/>
              </a:spcAft>
              <a:defRPr sz="6100">
                <a:solidFill>
                  <a:schemeClr val="tx1"/>
                </a:solidFill>
                <a:latin typeface="Arial" panose="020B0604020202020204" pitchFamily="34" charset="0"/>
                <a:ea typeface="MS PGothic" panose="020B0600070205080204" pitchFamily="34" charset="-128"/>
              </a:defRPr>
            </a:lvl9pPr>
          </a:lstStyle>
          <a:p>
            <a:fld id="{A83BECF3-3AF7-44E6-B46E-77F2D9D47A15}" type="slidenum">
              <a:rPr lang="fr-FR" altLang="fr-FR" sz="1200">
                <a:latin typeface="Calibri" panose="020F0502020204030204" pitchFamily="34" charset="0"/>
              </a:rPr>
              <a:pPr/>
              <a:t>28</a:t>
            </a:fld>
            <a:endParaRPr lang="fr-FR" altLang="fr-FR" sz="1200">
              <a:latin typeface="Calibri" panose="020F0502020204030204" pitchFamily="34" charset="0"/>
            </a:endParaRPr>
          </a:p>
        </p:txBody>
      </p:sp>
    </p:spTree>
    <p:extLst>
      <p:ext uri="{BB962C8B-B14F-4D97-AF65-F5344CB8AC3E}">
        <p14:creationId xmlns:p14="http://schemas.microsoft.com/office/powerpoint/2010/main" val="25908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35640AD8-7598-4A0D-A9B7-16DF358817AD}" type="datetimeFigureOut">
              <a:rPr lang="en-US" smtClean="0"/>
              <a:t>10/12/2025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384682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5640AD8-7598-4A0D-A9B7-16DF358817AD}" type="datetimeFigureOut">
              <a:rPr lang="en-US" smtClean="0"/>
              <a:t>10/12/2025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2687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5640AD8-7598-4A0D-A9B7-16DF358817AD}" type="datetimeFigureOut">
              <a:rPr lang="en-US" smtClean="0"/>
              <a:t>10/12/2025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293169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Image 28" descr="epfl2.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8234" y="302809"/>
            <a:ext cx="842897" cy="43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r 4"/>
          <p:cNvGrpSpPr>
            <a:grpSpLocks/>
          </p:cNvGrpSpPr>
          <p:nvPr userDrawn="1"/>
        </p:nvGrpSpPr>
        <p:grpSpPr bwMode="auto">
          <a:xfrm>
            <a:off x="896" y="882447"/>
            <a:ext cx="12191999" cy="127216"/>
            <a:chOff x="891" y="1433935"/>
            <a:chExt cx="19805650" cy="206338"/>
          </a:xfrm>
        </p:grpSpPr>
        <p:sp>
          <p:nvSpPr>
            <p:cNvPr id="6" name="Rectangle 5"/>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354" eaLnBrk="1" fontAlgn="auto" hangingPunct="1">
                <a:spcBef>
                  <a:spcPts val="0"/>
                </a:spcBef>
                <a:spcAft>
                  <a:spcPts val="0"/>
                </a:spcAft>
                <a:defRPr/>
              </a:pPr>
              <a:endParaRPr lang="fr-FR" sz="2426"/>
            </a:p>
          </p:txBody>
        </p:sp>
        <p:sp>
          <p:nvSpPr>
            <p:cNvPr id="7" name="Rectangle 6"/>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354" eaLnBrk="1" fontAlgn="auto" hangingPunct="1">
                <a:spcBef>
                  <a:spcPts val="0"/>
                </a:spcBef>
                <a:spcAft>
                  <a:spcPts val="0"/>
                </a:spcAft>
                <a:defRPr/>
              </a:pPr>
              <a:endParaRPr lang="fr-FR" sz="2426"/>
            </a:p>
          </p:txBody>
        </p:sp>
      </p:grpSp>
      <p:sp>
        <p:nvSpPr>
          <p:cNvPr id="8" name="Espace réservé du titre 1"/>
          <p:cNvSpPr txBox="1">
            <a:spLocks/>
          </p:cNvSpPr>
          <p:nvPr userDrawn="1"/>
        </p:nvSpPr>
        <p:spPr bwMode="auto">
          <a:xfrm>
            <a:off x="7734768" y="6350929"/>
            <a:ext cx="4037127" cy="319831"/>
          </a:xfrm>
          <a:prstGeom prst="rect">
            <a:avLst/>
          </a:prstGeom>
          <a:noFill/>
          <a:ln>
            <a:noFill/>
          </a:ln>
        </p:spPr>
        <p:txBody>
          <a:bodyPr lIns="121881" tIns="60941" rIns="121881" bIns="60941"/>
          <a:lstStyle>
            <a:lvl1pPr defTabSz="608013">
              <a:defRPr sz="5700">
                <a:solidFill>
                  <a:schemeClr val="tx1"/>
                </a:solidFill>
                <a:latin typeface="Arial" pitchFamily="34" charset="0"/>
                <a:ea typeface="MS PGothic" pitchFamily="34" charset="-128"/>
              </a:defRPr>
            </a:lvl1pPr>
            <a:lvl2pPr marL="742950" indent="-285750" defTabSz="608013">
              <a:defRPr sz="5700">
                <a:solidFill>
                  <a:schemeClr val="tx1"/>
                </a:solidFill>
                <a:latin typeface="Arial" pitchFamily="34" charset="0"/>
                <a:ea typeface="MS PGothic" pitchFamily="34" charset="-128"/>
              </a:defRPr>
            </a:lvl2pPr>
            <a:lvl3pPr marL="1143000" indent="-228600" defTabSz="608013">
              <a:defRPr sz="5700">
                <a:solidFill>
                  <a:schemeClr val="tx1"/>
                </a:solidFill>
                <a:latin typeface="Arial" pitchFamily="34" charset="0"/>
                <a:ea typeface="MS PGothic" pitchFamily="34" charset="-128"/>
              </a:defRPr>
            </a:lvl3pPr>
            <a:lvl4pPr marL="1600200" indent="-228600" defTabSz="608013">
              <a:defRPr sz="5700">
                <a:solidFill>
                  <a:schemeClr val="tx1"/>
                </a:solidFill>
                <a:latin typeface="Arial" pitchFamily="34" charset="0"/>
                <a:ea typeface="MS PGothic" pitchFamily="34" charset="-128"/>
              </a:defRPr>
            </a:lvl4pPr>
            <a:lvl5pPr marL="2057400" indent="-228600" defTabSz="608013">
              <a:defRPr sz="5700">
                <a:solidFill>
                  <a:schemeClr val="tx1"/>
                </a:solidFill>
                <a:latin typeface="Arial" pitchFamily="34" charset="0"/>
                <a:ea typeface="MS PGothic" pitchFamily="34" charset="-128"/>
              </a:defRPr>
            </a:lvl5pPr>
            <a:lvl6pPr marL="25146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6pPr>
            <a:lvl7pPr marL="29718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7pPr>
            <a:lvl8pPr marL="34290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8pPr>
            <a:lvl9pPr marL="38862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9pPr>
          </a:lstStyle>
          <a:p>
            <a:pPr algn="r" eaLnBrk="1" hangingPunct="1">
              <a:defRPr/>
            </a:pPr>
            <a:r>
              <a:rPr lang="fr-CH" altLang="fr-FR" sz="1128" b="1">
                <a:solidFill>
                  <a:srgbClr val="595959"/>
                </a:solidFill>
                <a:latin typeface="Arial Narrow" pitchFamily="34" charset="0"/>
              </a:rPr>
              <a:t>Stratégies de Spécialisation Intelligente</a:t>
            </a:r>
            <a:endParaRPr lang="fr-FR" altLang="fr-FR" sz="1128">
              <a:solidFill>
                <a:srgbClr val="7F7F7F"/>
              </a:solidFill>
              <a:latin typeface="Arial Narrow" pitchFamily="34" charset="0"/>
            </a:endParaRPr>
          </a:p>
        </p:txBody>
      </p:sp>
      <p:sp>
        <p:nvSpPr>
          <p:cNvPr id="3" name="Espace réservé du contenu 2"/>
          <p:cNvSpPr>
            <a:spLocks noGrp="1"/>
          </p:cNvSpPr>
          <p:nvPr>
            <p:ph idx="1"/>
          </p:nvPr>
        </p:nvSpPr>
        <p:spPr>
          <a:xfrm>
            <a:off x="391843" y="1325033"/>
            <a:ext cx="11265289" cy="4854134"/>
          </a:xfrm>
          <a:prstGeom prst="rect">
            <a:avLst/>
          </a:prstGeom>
        </p:spPr>
        <p:txBody>
          <a:bodyPr lIns="0" tIns="0" rIns="0" bIns="0"/>
          <a:lstStyle>
            <a:lvl1pPr marL="609354" indent="-32147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674" indent="-321470">
              <a:spcBef>
                <a:spcPts val="400"/>
              </a:spcBef>
              <a:buClr>
                <a:srgbClr val="C30000"/>
              </a:buClr>
              <a:buSzPct val="90000"/>
              <a:buFont typeface="Lucida Grande"/>
              <a:buChar char="●"/>
              <a:defRPr sz="2144" b="0" i="0">
                <a:solidFill>
                  <a:srgbClr val="000000"/>
                </a:solidFill>
                <a:latin typeface="Arial Narrow"/>
                <a:cs typeface="Arial Narrow"/>
              </a:defRPr>
            </a:lvl2pPr>
            <a:lvl3pPr marL="993096" indent="-280260">
              <a:spcBef>
                <a:spcPts val="400"/>
              </a:spcBef>
              <a:buClr>
                <a:srgbClr val="C30000"/>
              </a:buClr>
              <a:buSzPct val="80000"/>
              <a:buFont typeface="Lucida Grande"/>
              <a:buChar char="●"/>
              <a:defRPr sz="1749" b="0" i="0">
                <a:solidFill>
                  <a:srgbClr val="000000"/>
                </a:solidFill>
                <a:latin typeface="Arial Narrow"/>
                <a:cs typeface="Arial Narrow"/>
              </a:defRPr>
            </a:lvl3pPr>
            <a:lvl4pPr marL="698466" indent="0">
              <a:buNone/>
              <a:defRPr>
                <a:latin typeface="HelveticaNeueLT Pro 55 Roman" pitchFamily="34" charset="0"/>
              </a:defRPr>
            </a:lvl4pPr>
            <a:lvl5pPr>
              <a:defRPr>
                <a:latin typeface="HelveticaNeueLT Pro 55 Roman" pitchFamily="34" charset="0"/>
              </a:defRPr>
            </a:lvl5pPr>
          </a:lstStyle>
          <a:p>
            <a:pPr lvl="0"/>
            <a:r>
              <a:rPr lang="fr-CH" dirty="0"/>
              <a:t>Click to edit Master text styles</a:t>
            </a:r>
          </a:p>
          <a:p>
            <a:pPr lvl="1"/>
            <a:r>
              <a:rPr lang="fr-CH" dirty="0"/>
              <a:t>Second level</a:t>
            </a:r>
          </a:p>
          <a:p>
            <a:pPr lvl="2"/>
            <a:r>
              <a:rPr lang="fr-CH" dirty="0"/>
              <a:t>Third level</a:t>
            </a:r>
          </a:p>
        </p:txBody>
      </p:sp>
      <p:sp>
        <p:nvSpPr>
          <p:cNvPr id="9" name="Titre 1"/>
          <p:cNvSpPr>
            <a:spLocks noGrp="1"/>
          </p:cNvSpPr>
          <p:nvPr>
            <p:ph type="title"/>
          </p:nvPr>
        </p:nvSpPr>
        <p:spPr>
          <a:xfrm>
            <a:off x="533062" y="182407"/>
            <a:ext cx="10325173" cy="831477"/>
          </a:xfrm>
          <a:prstGeom prst="rect">
            <a:avLst/>
          </a:prstGeom>
        </p:spPr>
        <p:txBody>
          <a:bodyPr lIns="216006" tIns="108003" rIns="216006" bIns="108003"/>
          <a:lstStyle>
            <a:lvl1pPr>
              <a:spcAft>
                <a:spcPts val="1598"/>
              </a:spcAft>
              <a:defRPr sz="3442" b="0" i="0" spc="133" baseline="0">
                <a:latin typeface="Impact"/>
                <a:cs typeface="Impact"/>
              </a:defRPr>
            </a:lvl1pPr>
          </a:lstStyle>
          <a:p>
            <a:r>
              <a:rPr lang="fr-CH" dirty="0"/>
              <a:t>Cliquez et modifiez le titre</a:t>
            </a:r>
            <a:endParaRPr lang="fr-FR" dirty="0"/>
          </a:p>
        </p:txBody>
      </p:sp>
    </p:spTree>
    <p:extLst>
      <p:ext uri="{BB962C8B-B14F-4D97-AF65-F5344CB8AC3E}">
        <p14:creationId xmlns:p14="http://schemas.microsoft.com/office/powerpoint/2010/main" val="194045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6"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6701" y="6105525"/>
            <a:ext cx="7493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B5BFF46-A721-4641-AD59-B3251C9D9E0D}"/>
              </a:ext>
            </a:extLst>
          </p:cNvPr>
          <p:cNvSpPr/>
          <p:nvPr userDrawn="1"/>
        </p:nvSpPr>
        <p:spPr>
          <a:xfrm rot="16200000">
            <a:off x="119328" y="6121666"/>
            <a:ext cx="61913" cy="80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5699" dirty="0">
              <a:latin typeface="Arial" panose="020B0604020202020204" pitchFamily="34" charset="0"/>
            </a:endParaRPr>
          </a:p>
        </p:txBody>
      </p:sp>
      <p:pic>
        <p:nvPicPr>
          <p:cNvPr id="8"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067" y="106363"/>
            <a:ext cx="156633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6" y="0"/>
            <a:ext cx="10416116" cy="6597650"/>
          </a:xfrm>
        </p:spPr>
        <p:txBody>
          <a:bodyPr/>
          <a:lstStyle/>
          <a:p>
            <a:pPr lvl="0"/>
            <a:r>
              <a:rPr lang="fr-FR" noProof="0"/>
              <a:t>Cliquez sur l'icône pour ajouter une image</a:t>
            </a:r>
          </a:p>
        </p:txBody>
      </p:sp>
      <p:sp>
        <p:nvSpPr>
          <p:cNvPr id="2" name="Title 1"/>
          <p:cNvSpPr>
            <a:spLocks noGrp="1"/>
          </p:cNvSpPr>
          <p:nvPr>
            <p:ph type="ctrTitle"/>
          </p:nvPr>
        </p:nvSpPr>
        <p:spPr>
          <a:xfrm>
            <a:off x="8540752" y="1048715"/>
            <a:ext cx="3651249" cy="3117849"/>
          </a:xfrm>
          <a:solidFill>
            <a:schemeClr val="accent1"/>
          </a:solidFill>
        </p:spPr>
        <p:txBody>
          <a:bodyPr lIns="21600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6"/>
          </a:xfrm>
          <a:solidFill>
            <a:schemeClr val="tx1"/>
          </a:solidFill>
        </p:spPr>
        <p:txBody>
          <a:bodyPr lIns="90000" anchor="ctr">
            <a:normAutofit/>
          </a:bodyPr>
          <a:lstStyle>
            <a:lvl1pPr marL="0" indent="0" algn="ctr">
              <a:buNone/>
              <a:defRPr sz="1200">
                <a:solidFill>
                  <a:schemeClr val="bg1"/>
                </a:solidFill>
              </a:defRPr>
            </a:lvl1pPr>
            <a:lvl2pPr marL="342864" indent="0" algn="ctr">
              <a:buNone/>
              <a:defRPr sz="1500"/>
            </a:lvl2pPr>
            <a:lvl3pPr marL="685728" indent="0" algn="ctr">
              <a:buNone/>
              <a:defRPr sz="1350"/>
            </a:lvl3pPr>
            <a:lvl4pPr marL="1028591" indent="0" algn="ctr">
              <a:buNone/>
              <a:defRPr sz="1200"/>
            </a:lvl4pPr>
            <a:lvl5pPr marL="1371455" indent="0" algn="ctr">
              <a:buNone/>
              <a:defRPr sz="1200"/>
            </a:lvl5pPr>
            <a:lvl6pPr marL="1714319" indent="0" algn="ctr">
              <a:buNone/>
              <a:defRPr sz="1200"/>
            </a:lvl6pPr>
            <a:lvl7pPr marL="2057183" indent="0" algn="ctr">
              <a:buNone/>
              <a:defRPr sz="1200"/>
            </a:lvl7pPr>
            <a:lvl8pPr marL="2400047" indent="0" algn="ctr">
              <a:buNone/>
              <a:defRPr sz="1200"/>
            </a:lvl8pPr>
            <a:lvl9pPr marL="2742911" indent="0" algn="ctr">
              <a:buNone/>
              <a:defRPr sz="1200"/>
            </a:lvl9pPr>
          </a:lstStyle>
          <a:p>
            <a:r>
              <a:rPr lang="fr-FR"/>
              <a:t>Modifiez le style des sous-titres du masque</a:t>
            </a:r>
            <a:endParaRPr lang="en-US" dirty="0"/>
          </a:p>
        </p:txBody>
      </p:sp>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9"/>
            <a:ext cx="2438400" cy="613833"/>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48724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AED2EF84-E3B6-4002-800C-5B55FF5C46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6932" y="6105457"/>
            <a:ext cx="748844" cy="49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084D257-A560-48FD-A125-372270A85D9A}"/>
              </a:ext>
            </a:extLst>
          </p:cNvPr>
          <p:cNvSpPr/>
          <p:nvPr userDrawn="1"/>
        </p:nvSpPr>
        <p:spPr>
          <a:xfrm rot="16200000">
            <a:off x="119578" y="6122037"/>
            <a:ext cx="60920" cy="79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98" dirty="0">
              <a:latin typeface="Arial" panose="020B0604020202020204" pitchFamily="34" charset="0"/>
            </a:endParaRPr>
          </a:p>
        </p:txBody>
      </p:sp>
      <p:pic>
        <p:nvPicPr>
          <p:cNvPr id="8" name="Image 8">
            <a:extLst>
              <a:ext uri="{FF2B5EF4-FFF2-40B4-BE49-F238E27FC236}">
                <a16:creationId xmlns:a16="http://schemas.microsoft.com/office/drawing/2014/main" id="{BF0AE1B8-7A0F-4218-938A-1A165DF370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77" y="106611"/>
            <a:ext cx="1566660" cy="67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0"/>
          </a:xfrm>
        </p:spPr>
        <p:txBody>
          <a:bodyPr/>
          <a:lstStyle/>
          <a:p>
            <a:pPr lvl="0"/>
            <a:r>
              <a:rPr lang="fr-FR" noProof="0"/>
              <a:t>Cliquez sur l'icône pour ajouter une image</a:t>
            </a:r>
          </a:p>
        </p:txBody>
      </p:sp>
      <p:sp>
        <p:nvSpPr>
          <p:cNvPr id="2" name="Title 1"/>
          <p:cNvSpPr>
            <a:spLocks noGrp="1"/>
          </p:cNvSpPr>
          <p:nvPr>
            <p:ph type="ctrTitle"/>
          </p:nvPr>
        </p:nvSpPr>
        <p:spPr>
          <a:xfrm>
            <a:off x="8540751" y="1048714"/>
            <a:ext cx="3651249" cy="3117849"/>
          </a:xfrm>
          <a:solidFill>
            <a:schemeClr val="accent1"/>
          </a:solidFill>
        </p:spPr>
        <p:txBody>
          <a:bodyPr lIns="216000" anchor="ctr" anchorCtr="0">
            <a:normAutofit/>
          </a:bodyPr>
          <a:lstStyle>
            <a:lvl1pPr algn="l">
              <a:defRPr sz="4799">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6"/>
          </a:xfrm>
          <a:solidFill>
            <a:schemeClr val="tx1"/>
          </a:solidFill>
        </p:spPr>
        <p:txBody>
          <a:bodyPr lIns="90000" anchor="ctr" anchorCtr="0">
            <a:normAutofit/>
          </a:bodyPr>
          <a:lstStyle>
            <a:lvl1pPr marL="0" indent="0" algn="ctr">
              <a:buNone/>
              <a:defRPr sz="1600">
                <a:solidFill>
                  <a:schemeClr val="bg1"/>
                </a:solidFill>
              </a:defRPr>
            </a:lvl1pPr>
            <a:lvl2pPr marL="457098" indent="0" algn="ctr">
              <a:buNone/>
              <a:defRPr sz="2000"/>
            </a:lvl2pPr>
            <a:lvl3pPr marL="914196" indent="0" algn="ctr">
              <a:buNone/>
              <a:defRPr sz="1800"/>
            </a:lvl3pPr>
            <a:lvl4pPr marL="1371293" indent="0" algn="ctr">
              <a:buNone/>
              <a:defRPr sz="1600"/>
            </a:lvl4pPr>
            <a:lvl5pPr marL="1828391" indent="0" algn="ctr">
              <a:buNone/>
              <a:defRPr sz="1600"/>
            </a:lvl5pPr>
            <a:lvl6pPr marL="2285489" indent="0" algn="ctr">
              <a:buNone/>
              <a:defRPr sz="1600"/>
            </a:lvl6pPr>
            <a:lvl7pPr marL="2742587" indent="0" algn="ctr">
              <a:buNone/>
              <a:defRPr sz="1600"/>
            </a:lvl7pPr>
            <a:lvl8pPr marL="3199685" indent="0" algn="ctr">
              <a:buNone/>
              <a:defRPr sz="1600"/>
            </a:lvl8pPr>
            <a:lvl9pPr marL="3656783" indent="0" algn="ctr">
              <a:buNone/>
              <a:defRPr sz="1600"/>
            </a:lvl9pPr>
          </a:lstStyle>
          <a:p>
            <a:r>
              <a:rPr lang="fr-FR"/>
              <a:t>Modifiez le style des sous-titres du masque</a:t>
            </a:r>
            <a:endParaRPr lang="en-US" dirty="0"/>
          </a:p>
        </p:txBody>
      </p:sp>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6"/>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30690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FBFEB350-8E11-47E9-8B84-E3723E922D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6932" y="6105457"/>
            <a:ext cx="748844" cy="49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7EF12CA-E723-47EB-8A9B-CE60901DCFAE}"/>
              </a:ext>
            </a:extLst>
          </p:cNvPr>
          <p:cNvSpPr/>
          <p:nvPr userDrawn="1"/>
        </p:nvSpPr>
        <p:spPr>
          <a:xfrm rot="16200000">
            <a:off x="119578" y="6122037"/>
            <a:ext cx="60920" cy="79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98" dirty="0">
              <a:latin typeface="Arial" panose="020B0604020202020204" pitchFamily="34" charset="0"/>
            </a:endParaRPr>
          </a:p>
        </p:txBody>
      </p:sp>
      <p:pic>
        <p:nvPicPr>
          <p:cNvPr id="8" name="Image 8">
            <a:extLst>
              <a:ext uri="{FF2B5EF4-FFF2-40B4-BE49-F238E27FC236}">
                <a16:creationId xmlns:a16="http://schemas.microsoft.com/office/drawing/2014/main" id="{8A8D9959-2008-4ECC-A403-70B93CD0A0E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77" y="106611"/>
            <a:ext cx="1566660" cy="67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0"/>
          </a:xfrm>
        </p:spPr>
        <p:txBody>
          <a:bodyPr/>
          <a:lstStyle/>
          <a:p>
            <a:pPr lvl="0"/>
            <a:r>
              <a:rPr lang="fr-FR" noProof="0"/>
              <a:t>Cliquez sur l'icône pour ajouter une image</a:t>
            </a:r>
          </a:p>
        </p:txBody>
      </p:sp>
      <p:sp>
        <p:nvSpPr>
          <p:cNvPr id="2" name="Title 1"/>
          <p:cNvSpPr>
            <a:spLocks noGrp="1"/>
          </p:cNvSpPr>
          <p:nvPr>
            <p:ph type="ctrTitle"/>
          </p:nvPr>
        </p:nvSpPr>
        <p:spPr>
          <a:xfrm>
            <a:off x="8540751" y="1048714"/>
            <a:ext cx="3651249" cy="3117849"/>
          </a:xfrm>
          <a:solidFill>
            <a:schemeClr val="accent1"/>
          </a:solidFill>
        </p:spPr>
        <p:txBody>
          <a:bodyPr lIns="216000" anchor="ctr" anchorCtr="0">
            <a:normAutofit/>
          </a:bodyPr>
          <a:lstStyle>
            <a:lvl1pPr algn="l">
              <a:defRPr sz="4799">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6"/>
          </a:xfrm>
          <a:solidFill>
            <a:schemeClr val="tx1"/>
          </a:solidFill>
        </p:spPr>
        <p:txBody>
          <a:bodyPr lIns="90000" anchor="ctr" anchorCtr="0">
            <a:normAutofit/>
          </a:bodyPr>
          <a:lstStyle>
            <a:lvl1pPr marL="0" indent="0" algn="ctr">
              <a:buNone/>
              <a:defRPr sz="1600">
                <a:solidFill>
                  <a:schemeClr val="bg1"/>
                </a:solidFill>
              </a:defRPr>
            </a:lvl1pPr>
            <a:lvl2pPr marL="457098" indent="0" algn="ctr">
              <a:buNone/>
              <a:defRPr sz="2000"/>
            </a:lvl2pPr>
            <a:lvl3pPr marL="914196" indent="0" algn="ctr">
              <a:buNone/>
              <a:defRPr sz="1800"/>
            </a:lvl3pPr>
            <a:lvl4pPr marL="1371293" indent="0" algn="ctr">
              <a:buNone/>
              <a:defRPr sz="1600"/>
            </a:lvl4pPr>
            <a:lvl5pPr marL="1828391" indent="0" algn="ctr">
              <a:buNone/>
              <a:defRPr sz="1600"/>
            </a:lvl5pPr>
            <a:lvl6pPr marL="2285489" indent="0" algn="ctr">
              <a:buNone/>
              <a:defRPr sz="1600"/>
            </a:lvl6pPr>
            <a:lvl7pPr marL="2742587" indent="0" algn="ctr">
              <a:buNone/>
              <a:defRPr sz="1600"/>
            </a:lvl7pPr>
            <a:lvl8pPr marL="3199685" indent="0" algn="ctr">
              <a:buNone/>
              <a:defRPr sz="1600"/>
            </a:lvl8pPr>
            <a:lvl9pPr marL="3656783" indent="0" algn="ctr">
              <a:buNone/>
              <a:defRPr sz="1600"/>
            </a:lvl9pPr>
          </a:lstStyle>
          <a:p>
            <a:r>
              <a:rPr lang="fr-FR"/>
              <a:t>Modifiez le style des sous-titres du masque</a:t>
            </a:r>
            <a:endParaRPr lang="en-US" dirty="0"/>
          </a:p>
        </p:txBody>
      </p:sp>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6"/>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393118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FBFEB350-8E11-47E9-8B84-E3723E922D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6932" y="6105457"/>
            <a:ext cx="748844" cy="49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7EF12CA-E723-47EB-8A9B-CE60901DCFAE}"/>
              </a:ext>
            </a:extLst>
          </p:cNvPr>
          <p:cNvSpPr/>
          <p:nvPr userDrawn="1"/>
        </p:nvSpPr>
        <p:spPr>
          <a:xfrm rot="16200000">
            <a:off x="119578" y="6122037"/>
            <a:ext cx="60920" cy="79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98" dirty="0">
              <a:latin typeface="Arial" panose="020B0604020202020204" pitchFamily="34" charset="0"/>
            </a:endParaRPr>
          </a:p>
        </p:txBody>
      </p:sp>
      <p:pic>
        <p:nvPicPr>
          <p:cNvPr id="8" name="Image 8">
            <a:extLst>
              <a:ext uri="{FF2B5EF4-FFF2-40B4-BE49-F238E27FC236}">
                <a16:creationId xmlns:a16="http://schemas.microsoft.com/office/drawing/2014/main" id="{8A8D9959-2008-4ECC-A403-70B93CD0A0E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77" y="106611"/>
            <a:ext cx="1566660" cy="67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0"/>
          </a:xfrm>
        </p:spPr>
        <p:txBody>
          <a:bodyPr/>
          <a:lstStyle/>
          <a:p>
            <a:pPr lvl="0"/>
            <a:r>
              <a:rPr lang="fr-FR" noProof="0"/>
              <a:t>Cliquez sur l'icône pour ajouter une image</a:t>
            </a:r>
          </a:p>
        </p:txBody>
      </p:sp>
      <p:sp>
        <p:nvSpPr>
          <p:cNvPr id="2" name="Title 1"/>
          <p:cNvSpPr>
            <a:spLocks noGrp="1"/>
          </p:cNvSpPr>
          <p:nvPr>
            <p:ph type="ctrTitle"/>
          </p:nvPr>
        </p:nvSpPr>
        <p:spPr>
          <a:xfrm>
            <a:off x="8540751" y="1048714"/>
            <a:ext cx="3651249" cy="3117849"/>
          </a:xfrm>
          <a:solidFill>
            <a:schemeClr val="accent1"/>
          </a:solidFill>
        </p:spPr>
        <p:txBody>
          <a:bodyPr lIns="216000" anchor="ctr" anchorCtr="0">
            <a:normAutofit/>
          </a:bodyPr>
          <a:lstStyle>
            <a:lvl1pPr algn="l">
              <a:defRPr sz="4799">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6"/>
          </a:xfrm>
          <a:solidFill>
            <a:schemeClr val="tx1"/>
          </a:solidFill>
        </p:spPr>
        <p:txBody>
          <a:bodyPr lIns="90000" anchor="ctr" anchorCtr="0">
            <a:normAutofit/>
          </a:bodyPr>
          <a:lstStyle>
            <a:lvl1pPr marL="0" indent="0" algn="ctr">
              <a:buNone/>
              <a:defRPr sz="1600">
                <a:solidFill>
                  <a:schemeClr val="bg1"/>
                </a:solidFill>
              </a:defRPr>
            </a:lvl1pPr>
            <a:lvl2pPr marL="457098" indent="0" algn="ctr">
              <a:buNone/>
              <a:defRPr sz="2000"/>
            </a:lvl2pPr>
            <a:lvl3pPr marL="914196" indent="0" algn="ctr">
              <a:buNone/>
              <a:defRPr sz="1800"/>
            </a:lvl3pPr>
            <a:lvl4pPr marL="1371293" indent="0" algn="ctr">
              <a:buNone/>
              <a:defRPr sz="1600"/>
            </a:lvl4pPr>
            <a:lvl5pPr marL="1828391" indent="0" algn="ctr">
              <a:buNone/>
              <a:defRPr sz="1600"/>
            </a:lvl5pPr>
            <a:lvl6pPr marL="2285489" indent="0" algn="ctr">
              <a:buNone/>
              <a:defRPr sz="1600"/>
            </a:lvl6pPr>
            <a:lvl7pPr marL="2742587" indent="0" algn="ctr">
              <a:buNone/>
              <a:defRPr sz="1600"/>
            </a:lvl7pPr>
            <a:lvl8pPr marL="3199685" indent="0" algn="ctr">
              <a:buNone/>
              <a:defRPr sz="1600"/>
            </a:lvl8pPr>
            <a:lvl9pPr marL="3656783" indent="0" algn="ctr">
              <a:buNone/>
              <a:defRPr sz="1600"/>
            </a:lvl9pPr>
          </a:lstStyle>
          <a:p>
            <a:r>
              <a:rPr lang="fr-FR"/>
              <a:t>Modifiez le style des sous-titres du masque</a:t>
            </a:r>
            <a:endParaRPr lang="en-US" dirty="0"/>
          </a:p>
        </p:txBody>
      </p:sp>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6"/>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232021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out bar">
    <p:spTree>
      <p:nvGrpSpPr>
        <p:cNvPr id="1" name=""/>
        <p:cNvGrpSpPr/>
        <p:nvPr/>
      </p:nvGrpSpPr>
      <p:grpSpPr>
        <a:xfrm>
          <a:off x="0" y="0"/>
          <a:ext cx="0" cy="0"/>
          <a:chOff x="0" y="0"/>
          <a:chExt cx="0" cy="0"/>
        </a:xfrm>
      </p:grpSpPr>
      <p:pic>
        <p:nvPicPr>
          <p:cNvPr id="3" name="Image 28" descr="epfl2.png">
            <a:extLst>
              <a:ext uri="{FF2B5EF4-FFF2-40B4-BE49-F238E27FC236}">
                <a16:creationId xmlns:a16="http://schemas.microsoft.com/office/drawing/2014/main" id="{B92FE5B8-85AD-4FFB-AF9F-7CCD2E570C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8234" y="302809"/>
            <a:ext cx="842897" cy="43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titre 1">
            <a:extLst>
              <a:ext uri="{FF2B5EF4-FFF2-40B4-BE49-F238E27FC236}">
                <a16:creationId xmlns:a16="http://schemas.microsoft.com/office/drawing/2014/main" id="{402FD911-41D1-4841-B9CF-29E920AF7566}"/>
              </a:ext>
            </a:extLst>
          </p:cNvPr>
          <p:cNvSpPr txBox="1">
            <a:spLocks/>
          </p:cNvSpPr>
          <p:nvPr userDrawn="1"/>
        </p:nvSpPr>
        <p:spPr bwMode="auto">
          <a:xfrm>
            <a:off x="7734768" y="6350929"/>
            <a:ext cx="4037127" cy="319831"/>
          </a:xfrm>
          <a:prstGeom prst="rect">
            <a:avLst/>
          </a:prstGeom>
          <a:noFill/>
          <a:ln>
            <a:noFill/>
          </a:ln>
        </p:spPr>
        <p:txBody>
          <a:bodyPr lIns="121881" tIns="60941" rIns="121881" bIns="60941"/>
          <a:lstStyle>
            <a:lvl1pPr defTabSz="608013">
              <a:defRPr sz="5700">
                <a:solidFill>
                  <a:schemeClr val="tx1"/>
                </a:solidFill>
                <a:latin typeface="Arial" pitchFamily="34" charset="0"/>
                <a:ea typeface="MS PGothic" pitchFamily="34" charset="-128"/>
              </a:defRPr>
            </a:lvl1pPr>
            <a:lvl2pPr marL="742950" indent="-285750" defTabSz="608013">
              <a:defRPr sz="5700">
                <a:solidFill>
                  <a:schemeClr val="tx1"/>
                </a:solidFill>
                <a:latin typeface="Arial" pitchFamily="34" charset="0"/>
                <a:ea typeface="MS PGothic" pitchFamily="34" charset="-128"/>
              </a:defRPr>
            </a:lvl2pPr>
            <a:lvl3pPr marL="1143000" indent="-228600" defTabSz="608013">
              <a:defRPr sz="5700">
                <a:solidFill>
                  <a:schemeClr val="tx1"/>
                </a:solidFill>
                <a:latin typeface="Arial" pitchFamily="34" charset="0"/>
                <a:ea typeface="MS PGothic" pitchFamily="34" charset="-128"/>
              </a:defRPr>
            </a:lvl3pPr>
            <a:lvl4pPr marL="1600200" indent="-228600" defTabSz="608013">
              <a:defRPr sz="5700">
                <a:solidFill>
                  <a:schemeClr val="tx1"/>
                </a:solidFill>
                <a:latin typeface="Arial" pitchFamily="34" charset="0"/>
                <a:ea typeface="MS PGothic" pitchFamily="34" charset="-128"/>
              </a:defRPr>
            </a:lvl4pPr>
            <a:lvl5pPr marL="2057400" indent="-228600" defTabSz="608013">
              <a:defRPr sz="5700">
                <a:solidFill>
                  <a:schemeClr val="tx1"/>
                </a:solidFill>
                <a:latin typeface="Arial" pitchFamily="34" charset="0"/>
                <a:ea typeface="MS PGothic" pitchFamily="34" charset="-128"/>
              </a:defRPr>
            </a:lvl5pPr>
            <a:lvl6pPr marL="25146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6pPr>
            <a:lvl7pPr marL="29718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7pPr>
            <a:lvl8pPr marL="34290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8pPr>
            <a:lvl9pPr marL="38862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9pPr>
          </a:lstStyle>
          <a:p>
            <a:pPr algn="r" eaLnBrk="1" hangingPunct="1">
              <a:defRPr/>
            </a:pPr>
            <a:r>
              <a:rPr lang="fr-CH" altLang="fr-FR" sz="1128" b="1">
                <a:solidFill>
                  <a:srgbClr val="595959"/>
                </a:solidFill>
                <a:latin typeface="Arial Narrow" pitchFamily="34" charset="0"/>
              </a:rPr>
              <a:t>Stratégies de Spécialisation Intelligente</a:t>
            </a:r>
            <a:endParaRPr lang="fr-FR" altLang="fr-FR" sz="1128">
              <a:solidFill>
                <a:srgbClr val="7F7F7F"/>
              </a:solidFill>
              <a:latin typeface="Arial Narrow" pitchFamily="34" charset="0"/>
            </a:endParaRPr>
          </a:p>
        </p:txBody>
      </p:sp>
      <p:sp>
        <p:nvSpPr>
          <p:cNvPr id="2" name="Titre 1"/>
          <p:cNvSpPr>
            <a:spLocks noGrp="1"/>
          </p:cNvSpPr>
          <p:nvPr>
            <p:ph type="title"/>
          </p:nvPr>
        </p:nvSpPr>
        <p:spPr>
          <a:xfrm>
            <a:off x="533062" y="182407"/>
            <a:ext cx="10325173" cy="814158"/>
          </a:xfrm>
          <a:prstGeom prst="rect">
            <a:avLst/>
          </a:prstGeom>
        </p:spPr>
        <p:txBody>
          <a:bodyPr lIns="216006" tIns="108003" rIns="216006" bIns="108003"/>
          <a:lstStyle>
            <a:lvl1pPr>
              <a:defRPr sz="3442" b="0" i="0" spc="133" baseline="0">
                <a:latin typeface="Impact"/>
                <a:cs typeface="Impact"/>
              </a:defRPr>
            </a:lvl1pPr>
          </a:lstStyle>
          <a:p>
            <a:r>
              <a:rPr lang="fr-CH" dirty="0"/>
              <a:t>Cliquez et modifiez le titre</a:t>
            </a:r>
            <a:endParaRPr lang="fr-FR" dirty="0"/>
          </a:p>
        </p:txBody>
      </p:sp>
    </p:spTree>
    <p:extLst>
      <p:ext uri="{BB962C8B-B14F-4D97-AF65-F5344CB8AC3E}">
        <p14:creationId xmlns:p14="http://schemas.microsoft.com/office/powerpoint/2010/main" val="596356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 Title - logo only">
    <p:spTree>
      <p:nvGrpSpPr>
        <p:cNvPr id="1" name=""/>
        <p:cNvGrpSpPr/>
        <p:nvPr/>
      </p:nvGrpSpPr>
      <p:grpSpPr>
        <a:xfrm>
          <a:off x="0" y="0"/>
          <a:ext cx="0" cy="0"/>
          <a:chOff x="0" y="0"/>
          <a:chExt cx="0" cy="0"/>
        </a:xfrm>
      </p:grpSpPr>
      <p:pic>
        <p:nvPicPr>
          <p:cNvPr id="2" name="Image 28" descr="epfl2.png">
            <a:extLst>
              <a:ext uri="{FF2B5EF4-FFF2-40B4-BE49-F238E27FC236}">
                <a16:creationId xmlns:a16="http://schemas.microsoft.com/office/drawing/2014/main" id="{A729BD61-EDBD-44C5-B148-2FBA963679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8234" y="302809"/>
            <a:ext cx="842897" cy="43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itre 1">
            <a:extLst>
              <a:ext uri="{FF2B5EF4-FFF2-40B4-BE49-F238E27FC236}">
                <a16:creationId xmlns:a16="http://schemas.microsoft.com/office/drawing/2014/main" id="{CFAF5B5F-812D-4F2B-A9D6-F3ACC76C3B7B}"/>
              </a:ext>
            </a:extLst>
          </p:cNvPr>
          <p:cNvSpPr txBox="1">
            <a:spLocks/>
          </p:cNvSpPr>
          <p:nvPr userDrawn="1"/>
        </p:nvSpPr>
        <p:spPr bwMode="auto">
          <a:xfrm>
            <a:off x="7734768" y="6350929"/>
            <a:ext cx="4037127" cy="319831"/>
          </a:xfrm>
          <a:prstGeom prst="rect">
            <a:avLst/>
          </a:prstGeom>
          <a:noFill/>
          <a:ln>
            <a:noFill/>
          </a:ln>
        </p:spPr>
        <p:txBody>
          <a:bodyPr lIns="121881" tIns="60941" rIns="121881" bIns="60941"/>
          <a:lstStyle>
            <a:lvl1pPr defTabSz="608013">
              <a:defRPr sz="5700">
                <a:solidFill>
                  <a:schemeClr val="tx1"/>
                </a:solidFill>
                <a:latin typeface="Arial" pitchFamily="34" charset="0"/>
                <a:ea typeface="MS PGothic" pitchFamily="34" charset="-128"/>
              </a:defRPr>
            </a:lvl1pPr>
            <a:lvl2pPr marL="742950" indent="-285750" defTabSz="608013">
              <a:defRPr sz="5700">
                <a:solidFill>
                  <a:schemeClr val="tx1"/>
                </a:solidFill>
                <a:latin typeface="Arial" pitchFamily="34" charset="0"/>
                <a:ea typeface="MS PGothic" pitchFamily="34" charset="-128"/>
              </a:defRPr>
            </a:lvl2pPr>
            <a:lvl3pPr marL="1143000" indent="-228600" defTabSz="608013">
              <a:defRPr sz="5700">
                <a:solidFill>
                  <a:schemeClr val="tx1"/>
                </a:solidFill>
                <a:latin typeface="Arial" pitchFamily="34" charset="0"/>
                <a:ea typeface="MS PGothic" pitchFamily="34" charset="-128"/>
              </a:defRPr>
            </a:lvl3pPr>
            <a:lvl4pPr marL="1600200" indent="-228600" defTabSz="608013">
              <a:defRPr sz="5700">
                <a:solidFill>
                  <a:schemeClr val="tx1"/>
                </a:solidFill>
                <a:latin typeface="Arial" pitchFamily="34" charset="0"/>
                <a:ea typeface="MS PGothic" pitchFamily="34" charset="-128"/>
              </a:defRPr>
            </a:lvl4pPr>
            <a:lvl5pPr marL="2057400" indent="-228600" defTabSz="608013">
              <a:defRPr sz="5700">
                <a:solidFill>
                  <a:schemeClr val="tx1"/>
                </a:solidFill>
                <a:latin typeface="Arial" pitchFamily="34" charset="0"/>
                <a:ea typeface="MS PGothic" pitchFamily="34" charset="-128"/>
              </a:defRPr>
            </a:lvl5pPr>
            <a:lvl6pPr marL="25146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6pPr>
            <a:lvl7pPr marL="29718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7pPr>
            <a:lvl8pPr marL="34290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8pPr>
            <a:lvl9pPr marL="3886200" indent="-228600" defTabSz="608013" eaLnBrk="0" fontAlgn="base" hangingPunct="0">
              <a:spcBef>
                <a:spcPct val="0"/>
              </a:spcBef>
              <a:spcAft>
                <a:spcPct val="0"/>
              </a:spcAft>
              <a:defRPr sz="5700">
                <a:solidFill>
                  <a:schemeClr val="tx1"/>
                </a:solidFill>
                <a:latin typeface="Arial" pitchFamily="34" charset="0"/>
                <a:ea typeface="MS PGothic" pitchFamily="34" charset="-128"/>
              </a:defRPr>
            </a:lvl9pPr>
          </a:lstStyle>
          <a:p>
            <a:pPr algn="r" eaLnBrk="1" hangingPunct="1">
              <a:defRPr/>
            </a:pPr>
            <a:r>
              <a:rPr lang="fr-CH" altLang="fr-FR" sz="1128" b="1">
                <a:solidFill>
                  <a:srgbClr val="595959"/>
                </a:solidFill>
                <a:latin typeface="Arial Narrow" pitchFamily="34" charset="0"/>
              </a:rPr>
              <a:t>Stratégies de Spécialisation Intelligente</a:t>
            </a:r>
            <a:endParaRPr lang="fr-FR" altLang="fr-FR" sz="1128">
              <a:solidFill>
                <a:srgbClr val="7F7F7F"/>
              </a:solidFill>
              <a:latin typeface="Arial Narrow" pitchFamily="34" charset="0"/>
            </a:endParaRPr>
          </a:p>
        </p:txBody>
      </p:sp>
    </p:spTree>
    <p:extLst>
      <p:ext uri="{BB962C8B-B14F-4D97-AF65-F5344CB8AC3E}">
        <p14:creationId xmlns:p14="http://schemas.microsoft.com/office/powerpoint/2010/main" val="66446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5640AD8-7598-4A0D-A9B7-16DF358817AD}" type="datetimeFigureOut">
              <a:rPr lang="en-US" smtClean="0"/>
              <a:t>10/12/2025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220884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5640AD8-7598-4A0D-A9B7-16DF358817AD}" type="datetimeFigureOut">
              <a:rPr lang="en-US" smtClean="0"/>
              <a:t>10/12/2025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16259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35640AD8-7598-4A0D-A9B7-16DF358817AD}" type="datetimeFigureOut">
              <a:rPr lang="en-US" smtClean="0"/>
              <a:t>10/12/2025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173190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35640AD8-7598-4A0D-A9B7-16DF358817AD}" type="datetimeFigureOut">
              <a:rPr lang="en-US" smtClean="0"/>
              <a:t>10/12/2025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47609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35640AD8-7598-4A0D-A9B7-16DF358817AD}" type="datetimeFigureOut">
              <a:rPr lang="en-US" smtClean="0"/>
              <a:t>10/12/2025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124436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640AD8-7598-4A0D-A9B7-16DF358817AD}" type="datetimeFigureOut">
              <a:rPr lang="en-US" smtClean="0"/>
              <a:t>10/12/2025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39882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5640AD8-7598-4A0D-A9B7-16DF358817AD}" type="datetimeFigureOut">
              <a:rPr lang="en-US" smtClean="0"/>
              <a:t>10/12/2025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197690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5640AD8-7598-4A0D-A9B7-16DF358817AD}" type="datetimeFigureOut">
              <a:rPr lang="en-US" smtClean="0"/>
              <a:t>10/12/2025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D3F5F2C-2A9F-4359-83C4-606E6DABAE1A}" type="slidenum">
              <a:rPr lang="en-US" smtClean="0"/>
              <a:t>‹N°›</a:t>
            </a:fld>
            <a:endParaRPr lang="en-US"/>
          </a:p>
        </p:txBody>
      </p:sp>
    </p:spTree>
    <p:extLst>
      <p:ext uri="{BB962C8B-B14F-4D97-AF65-F5344CB8AC3E}">
        <p14:creationId xmlns:p14="http://schemas.microsoft.com/office/powerpoint/2010/main" val="7285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40AD8-7598-4A0D-A9B7-16DF358817AD}" type="datetimeFigureOut">
              <a:rPr lang="en-US" smtClean="0"/>
              <a:t>10/12/2025</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F5F2C-2A9F-4359-83C4-606E6DABAE1A}" type="slidenum">
              <a:rPr lang="en-US" smtClean="0"/>
              <a:t>‹N°›</a:t>
            </a:fld>
            <a:endParaRPr lang="en-US"/>
          </a:p>
        </p:txBody>
      </p:sp>
    </p:spTree>
    <p:extLst>
      <p:ext uri="{BB962C8B-B14F-4D97-AF65-F5344CB8AC3E}">
        <p14:creationId xmlns:p14="http://schemas.microsoft.com/office/powerpoint/2010/main" val="66072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 id="2147483671" r:id="rId15"/>
    <p:sldLayoutId id="2147483673" r:id="rId16"/>
    <p:sldLayoutId id="2147483675" r:id="rId17"/>
    <p:sldLayoutId id="214748367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Espace réservé pour une image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97" r="5597"/>
          <a:stretch>
            <a:fillRect/>
          </a:stretch>
        </p:blipFill>
        <p:spPr>
          <a:xfrm>
            <a:off x="2467860" y="648550"/>
            <a:ext cx="8459787" cy="5329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re 8"/>
          <p:cNvSpPr>
            <a:spLocks noGrp="1"/>
          </p:cNvSpPr>
          <p:nvPr>
            <p:ph type="ctrTitle"/>
          </p:nvPr>
        </p:nvSpPr>
        <p:spPr>
          <a:xfrm>
            <a:off x="7696201" y="1408113"/>
            <a:ext cx="2974975" cy="1168400"/>
          </a:xfrm>
          <a:solidFill>
            <a:srgbClr val="FF0000"/>
          </a:solidFill>
          <a:extLst>
            <a:ext uri="{91240B29-F687-4F45-9708-019B960494DF}">
              <a14:hiddenLine xmlns:a14="http://schemas.microsoft.com/office/drawing/2010/main" w="9525">
                <a:solidFill>
                  <a:srgbClr val="000000"/>
                </a:solidFill>
                <a:miter lim="800000"/>
                <a:headEnd/>
                <a:tailEnd/>
              </a14:hiddenLine>
            </a:ext>
          </a:extLst>
        </p:spPr>
        <p:txBody>
          <a:bodyPr vert="horz" lIns="216000" tIns="19348" rIns="38696" bIns="19348" rtlCol="0" anchor="ctr">
            <a:normAutofit fontScale="90000"/>
          </a:bodyPr>
          <a:lstStyle/>
          <a:p>
            <a:pPr>
              <a:defRPr/>
            </a:pPr>
            <a:r>
              <a:rPr lang="fr-FR" altLang="fr-FR" sz="2285" b="1" dirty="0" err="1"/>
              <a:t>Promoting</a:t>
            </a:r>
            <a:r>
              <a:rPr lang="fr-FR" altLang="fr-FR" sz="2285" b="1" dirty="0"/>
              <a:t> technologies for Grand Challenges and Crisis</a:t>
            </a:r>
            <a:br>
              <a:rPr lang="fr-FR" altLang="fr-FR" sz="2285" b="1" dirty="0"/>
            </a:br>
            <a:r>
              <a:rPr lang="fr-FR" altLang="fr-FR" sz="2285" b="1" dirty="0"/>
              <a:t> Chapter 4</a:t>
            </a:r>
            <a:endParaRPr lang="fr-FR" altLang="fr-FR" sz="1185" b="1" dirty="0"/>
          </a:p>
        </p:txBody>
      </p:sp>
      <p:sp>
        <p:nvSpPr>
          <p:cNvPr id="5124" name="Sous-titre 9"/>
          <p:cNvSpPr>
            <a:spLocks noGrp="1"/>
          </p:cNvSpPr>
          <p:nvPr>
            <p:ph type="subTitle" idx="1"/>
          </p:nvPr>
        </p:nvSpPr>
        <p:spPr>
          <a:xfrm>
            <a:off x="6383339" y="3767138"/>
            <a:ext cx="1609725" cy="1187450"/>
          </a:xfrm>
        </p:spPr>
        <p:txBody>
          <a:bodyPr vert="horz" lIns="89986" tIns="45720" rIns="91440" bIns="45720" rtlCol="0" anchor="ctr">
            <a:normAutofit fontScale="92500" lnSpcReduction="10000"/>
          </a:bodyPr>
          <a:lstStyle/>
          <a:p>
            <a:r>
              <a:rPr lang="fr-FR" altLang="fr-FR" sz="1400" b="1" dirty="0"/>
              <a:t>D. Foray</a:t>
            </a:r>
          </a:p>
          <a:p>
            <a:r>
              <a:rPr lang="fr-FR" altLang="fr-FR" sz="1400" b="1" dirty="0" err="1"/>
              <a:t>College</a:t>
            </a:r>
            <a:r>
              <a:rPr lang="fr-FR" altLang="fr-FR" sz="1400" b="1" dirty="0"/>
              <a:t> of Management of Technology</a:t>
            </a:r>
          </a:p>
          <a:p>
            <a:r>
              <a:rPr lang="fr-FR" altLang="fr-FR" sz="1400" b="1" dirty="0" err="1"/>
              <a:t>October</a:t>
            </a:r>
            <a:r>
              <a:rPr lang="fr-FR" altLang="fr-FR" sz="1400" b="1" dirty="0"/>
              <a:t> 2025</a:t>
            </a:r>
          </a:p>
        </p:txBody>
      </p:sp>
      <p:sp>
        <p:nvSpPr>
          <p:cNvPr id="5125" name="Espace réservé du texte 10"/>
          <p:cNvSpPr>
            <a:spLocks noGrp="1"/>
          </p:cNvSpPr>
          <p:nvPr>
            <p:ph type="body" sz="quarter" idx="11"/>
          </p:nvPr>
        </p:nvSpPr>
        <p:spPr>
          <a:xfrm>
            <a:off x="8288338" y="4797426"/>
            <a:ext cx="1568450" cy="792163"/>
          </a:xfrm>
        </p:spPr>
        <p:txBody>
          <a:bodyPr vert="horz" lIns="89986" tIns="45720" rIns="91440" bIns="45720" rtlCol="0" anchor="ctr">
            <a:noAutofit/>
          </a:bodyPr>
          <a:lstStyle/>
          <a:p>
            <a:r>
              <a:rPr lang="fr-FR" altLang="fr-FR" b="1" i="1" dirty="0"/>
              <a:t>MGT 641</a:t>
            </a:r>
          </a:p>
        </p:txBody>
      </p:sp>
    </p:spTree>
    <p:extLst>
      <p:ext uri="{BB962C8B-B14F-4D97-AF65-F5344CB8AC3E}">
        <p14:creationId xmlns:p14="http://schemas.microsoft.com/office/powerpoint/2010/main" val="16372813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3C855BE-CFC7-4B0D-A4E5-EC5659C446AE}"/>
              </a:ext>
            </a:extLst>
          </p:cNvPr>
          <p:cNvSpPr>
            <a:spLocks noGrp="1"/>
          </p:cNvSpPr>
          <p:nvPr>
            <p:ph type="title"/>
          </p:nvPr>
        </p:nvSpPr>
        <p:spPr/>
        <p:txBody>
          <a:bodyPr>
            <a:normAutofit/>
          </a:bodyPr>
          <a:lstStyle/>
          <a:p>
            <a:r>
              <a:rPr lang="fr-FR" sz="2800" dirty="0">
                <a:latin typeface="Impact" panose="020B0806030902050204" pitchFamily="34" charset="0"/>
              </a:rPr>
              <a:t>Michael Kremer – </a:t>
            </a:r>
            <a:r>
              <a:rPr lang="fr-FR" sz="2800" dirty="0" err="1">
                <a:latin typeface="Impact" panose="020B0806030902050204" pitchFamily="34" charset="0"/>
              </a:rPr>
              <a:t>why</a:t>
            </a:r>
            <a:r>
              <a:rPr lang="fr-FR" sz="2800" dirty="0">
                <a:latin typeface="Impact" panose="020B0806030902050204" pitchFamily="34" charset="0"/>
              </a:rPr>
              <a:t> push programs </a:t>
            </a:r>
            <a:r>
              <a:rPr lang="fr-FR" sz="2800" dirty="0" err="1">
                <a:latin typeface="Impact" panose="020B0806030902050204" pitchFamily="34" charset="0"/>
              </a:rPr>
              <a:t>raise</a:t>
            </a:r>
            <a:r>
              <a:rPr lang="fr-FR" sz="2800" dirty="0">
                <a:latin typeface="Impact" panose="020B0806030902050204" pitchFamily="34" charset="0"/>
              </a:rPr>
              <a:t> issues – </a:t>
            </a:r>
            <a:br>
              <a:rPr lang="fr-FR" sz="2800" dirty="0">
                <a:latin typeface="Impact" panose="020B0806030902050204" pitchFamily="34" charset="0"/>
              </a:rPr>
            </a:br>
            <a:r>
              <a:rPr lang="fr-FR" sz="2800" dirty="0" err="1">
                <a:latin typeface="Impact" panose="020B0806030902050204" pitchFamily="34" charset="0"/>
              </a:rPr>
              <a:t>reading</a:t>
            </a:r>
            <a:r>
              <a:rPr lang="fr-FR" sz="2800" dirty="0">
                <a:latin typeface="Impact" panose="020B0806030902050204" pitchFamily="34" charset="0"/>
              </a:rPr>
              <a:t> 3</a:t>
            </a:r>
          </a:p>
        </p:txBody>
      </p:sp>
      <p:sp>
        <p:nvSpPr>
          <p:cNvPr id="7" name="Espace réservé du contenu 6">
            <a:extLst>
              <a:ext uri="{FF2B5EF4-FFF2-40B4-BE49-F238E27FC236}">
                <a16:creationId xmlns:a16="http://schemas.microsoft.com/office/drawing/2014/main" id="{E3C4B073-B016-4100-95AF-556219EB4FC3}"/>
              </a:ext>
            </a:extLst>
          </p:cNvPr>
          <p:cNvSpPr>
            <a:spLocks noGrp="1"/>
          </p:cNvSpPr>
          <p:nvPr>
            <p:ph idx="1"/>
          </p:nvPr>
        </p:nvSpPr>
        <p:spPr/>
        <p:txBody>
          <a:bodyPr>
            <a:normAutofit fontScale="77500" lnSpcReduction="20000"/>
          </a:bodyPr>
          <a:lstStyle/>
          <a:p>
            <a:r>
              <a:rPr lang="fr-FR" dirty="0">
                <a:latin typeface="Arial Narrow" panose="020B0606020202030204" pitchFamily="34" charset="0"/>
              </a:rPr>
              <a:t>The </a:t>
            </a:r>
            <a:r>
              <a:rPr lang="fr-FR" dirty="0" err="1">
                <a:latin typeface="Arial Narrow" panose="020B0606020202030204" pitchFamily="34" charset="0"/>
              </a:rPr>
              <a:t>risk</a:t>
            </a:r>
            <a:r>
              <a:rPr lang="fr-FR" dirty="0">
                <a:latin typeface="Arial Narrow" panose="020B0606020202030204" pitchFamily="34" charset="0"/>
              </a:rPr>
              <a:t> </a:t>
            </a:r>
            <a:r>
              <a:rPr lang="fr-FR" dirty="0" err="1">
                <a:latin typeface="Arial Narrow" panose="020B0606020202030204" pitchFamily="34" charset="0"/>
              </a:rPr>
              <a:t>that</a:t>
            </a:r>
            <a:r>
              <a:rPr lang="fr-FR" dirty="0">
                <a:latin typeface="Arial Narrow" panose="020B0606020202030204" pitchFamily="34" charset="0"/>
              </a:rPr>
              <a:t> </a:t>
            </a:r>
            <a:r>
              <a:rPr lang="fr-FR" dirty="0" err="1">
                <a:latin typeface="Arial Narrow" panose="020B0606020202030204" pitchFamily="34" charset="0"/>
              </a:rPr>
              <a:t>grant</a:t>
            </a:r>
            <a:r>
              <a:rPr lang="fr-FR" dirty="0">
                <a:latin typeface="Arial Narrow" panose="020B0606020202030204" pitchFamily="34" charset="0"/>
              </a:rPr>
              <a:t> </a:t>
            </a:r>
            <a:r>
              <a:rPr lang="fr-FR" dirty="0" err="1">
                <a:latin typeface="Arial Narrow" panose="020B0606020202030204" pitchFamily="34" charset="0"/>
              </a:rPr>
              <a:t>funded</a:t>
            </a:r>
            <a:r>
              <a:rPr lang="fr-FR" dirty="0">
                <a:latin typeface="Arial Narrow" panose="020B0606020202030204" pitchFamily="34" charset="0"/>
              </a:rPr>
              <a:t> </a:t>
            </a:r>
            <a:r>
              <a:rPr lang="fr-FR" dirty="0" err="1">
                <a:latin typeface="Arial Narrow" panose="020B0606020202030204" pitchFamily="34" charset="0"/>
              </a:rPr>
              <a:t>scientists</a:t>
            </a:r>
            <a:r>
              <a:rPr lang="fr-FR" dirty="0">
                <a:latin typeface="Arial Narrow" panose="020B0606020202030204" pitchFamily="34" charset="0"/>
              </a:rPr>
              <a:t> and </a:t>
            </a:r>
            <a:r>
              <a:rPr lang="fr-FR" dirty="0" err="1">
                <a:latin typeface="Arial Narrow" panose="020B0606020202030204" pitchFamily="34" charset="0"/>
              </a:rPr>
              <a:t>research</a:t>
            </a:r>
            <a:r>
              <a:rPr lang="fr-FR" dirty="0">
                <a:latin typeface="Arial Narrow" panose="020B0606020202030204" pitchFamily="34" charset="0"/>
              </a:rPr>
              <a:t> </a:t>
            </a:r>
            <a:r>
              <a:rPr lang="fr-FR" dirty="0" err="1">
                <a:latin typeface="Arial Narrow" panose="020B0606020202030204" pitchFamily="34" charset="0"/>
              </a:rPr>
              <a:t>administrators</a:t>
            </a:r>
            <a:r>
              <a:rPr lang="fr-FR" dirty="0">
                <a:latin typeface="Arial Narrow" panose="020B0606020202030204" pitchFamily="34" charset="0"/>
              </a:rPr>
              <a:t> </a:t>
            </a:r>
            <a:r>
              <a:rPr lang="fr-FR" dirty="0" err="1">
                <a:latin typeface="Arial Narrow" panose="020B0606020202030204" pitchFamily="34" charset="0"/>
              </a:rPr>
              <a:t>competing</a:t>
            </a:r>
            <a:r>
              <a:rPr lang="fr-FR" dirty="0">
                <a:latin typeface="Arial Narrow" panose="020B0606020202030204" pitchFamily="34" charset="0"/>
              </a:rPr>
              <a:t> for budgets </a:t>
            </a:r>
            <a:r>
              <a:rPr lang="fr-FR" dirty="0" err="1">
                <a:latin typeface="Arial Narrow" panose="020B0606020202030204" pitchFamily="34" charset="0"/>
              </a:rPr>
              <a:t>will</a:t>
            </a:r>
            <a:r>
              <a:rPr lang="fr-FR" dirty="0">
                <a:latin typeface="Arial Narrow" panose="020B0606020202030204" pitchFamily="34" charset="0"/>
              </a:rPr>
              <a:t> </a:t>
            </a:r>
            <a:r>
              <a:rPr lang="fr-FR" dirty="0" err="1">
                <a:latin typeface="Arial Narrow" panose="020B0606020202030204" pitchFamily="34" charset="0"/>
              </a:rPr>
              <a:t>overestimate</a:t>
            </a:r>
            <a:r>
              <a:rPr lang="fr-FR" dirty="0">
                <a:latin typeface="Arial Narrow" panose="020B0606020202030204" pitchFamily="34" charset="0"/>
              </a:rPr>
              <a:t> the chances of </a:t>
            </a:r>
            <a:r>
              <a:rPr lang="fr-FR" dirty="0" err="1">
                <a:latin typeface="Arial Narrow" panose="020B0606020202030204" pitchFamily="34" charset="0"/>
              </a:rPr>
              <a:t>success</a:t>
            </a:r>
            <a:r>
              <a:rPr lang="fr-FR" dirty="0">
                <a:latin typeface="Arial Narrow" panose="020B0606020202030204" pitchFamily="34" charset="0"/>
              </a:rPr>
              <a:t> and </a:t>
            </a:r>
            <a:r>
              <a:rPr lang="fr-FR" dirty="0" err="1">
                <a:latin typeface="Arial Narrow" panose="020B0606020202030204" pitchFamily="34" charset="0"/>
              </a:rPr>
              <a:t>divert</a:t>
            </a:r>
            <a:r>
              <a:rPr lang="fr-FR" dirty="0">
                <a:latin typeface="Arial Narrow" panose="020B0606020202030204" pitchFamily="34" charset="0"/>
              </a:rPr>
              <a:t> </a:t>
            </a:r>
            <a:r>
              <a:rPr lang="fr-FR" dirty="0" err="1">
                <a:latin typeface="Arial Narrow" panose="020B0606020202030204" pitchFamily="34" charset="0"/>
              </a:rPr>
              <a:t>resources</a:t>
            </a:r>
            <a:r>
              <a:rPr lang="fr-FR" dirty="0">
                <a:latin typeface="Arial Narrow" panose="020B0606020202030204" pitchFamily="34" charset="0"/>
              </a:rPr>
              <a:t> </a:t>
            </a:r>
            <a:r>
              <a:rPr lang="fr-FR" dirty="0" err="1">
                <a:latin typeface="Arial Narrow" panose="020B0606020202030204" pitchFamily="34" charset="0"/>
              </a:rPr>
              <a:t>away</a:t>
            </a:r>
            <a:r>
              <a:rPr lang="fr-FR" dirty="0">
                <a:latin typeface="Arial Narrow" panose="020B0606020202030204" pitchFamily="34" charset="0"/>
              </a:rPr>
              <a:t> </a:t>
            </a:r>
            <a:r>
              <a:rPr lang="fr-FR" dirty="0" err="1">
                <a:latin typeface="Arial Narrow" panose="020B0606020202030204" pitchFamily="34" charset="0"/>
              </a:rPr>
              <a:t>from</a:t>
            </a:r>
            <a:r>
              <a:rPr lang="fr-FR" dirty="0">
                <a:latin typeface="Arial Narrow" panose="020B0606020202030204" pitchFamily="34" charset="0"/>
              </a:rPr>
              <a:t> </a:t>
            </a:r>
            <a:r>
              <a:rPr lang="fr-FR" dirty="0" err="1">
                <a:latin typeface="Arial Narrow" panose="020B0606020202030204" pitchFamily="34" charset="0"/>
              </a:rPr>
              <a:t>research</a:t>
            </a:r>
            <a:r>
              <a:rPr lang="fr-FR" dirty="0">
                <a:latin typeface="Arial Narrow" panose="020B0606020202030204" pitchFamily="34" charset="0"/>
              </a:rPr>
              <a:t> are far </a:t>
            </a:r>
            <a:r>
              <a:rPr lang="fr-FR" dirty="0" err="1">
                <a:latin typeface="Arial Narrow" panose="020B0606020202030204" pitchFamily="34" charset="0"/>
              </a:rPr>
              <a:t>from</a:t>
            </a:r>
            <a:r>
              <a:rPr lang="fr-FR" dirty="0">
                <a:latin typeface="Arial Narrow" panose="020B0606020202030204" pitchFamily="34" charset="0"/>
              </a:rPr>
              <a:t> </a:t>
            </a:r>
            <a:r>
              <a:rPr lang="fr-FR" dirty="0" err="1">
                <a:latin typeface="Arial Narrow" panose="020B0606020202030204" pitchFamily="34" charset="0"/>
              </a:rPr>
              <a:t>hypothetical</a:t>
            </a:r>
            <a:endParaRPr lang="fr-FR" dirty="0">
              <a:latin typeface="Arial Narrow" panose="020B0606020202030204" pitchFamily="34" charset="0"/>
            </a:endParaRPr>
          </a:p>
          <a:p>
            <a:r>
              <a:rPr lang="fr-FR" dirty="0">
                <a:latin typeface="Arial Narrow" panose="020B0606020202030204" pitchFamily="34" charset="0"/>
              </a:rPr>
              <a:t>USAID « push program » to </a:t>
            </a:r>
            <a:r>
              <a:rPr lang="fr-FR" dirty="0" err="1">
                <a:latin typeface="Arial Narrow" panose="020B0606020202030204" pitchFamily="34" charset="0"/>
              </a:rPr>
              <a:t>develop</a:t>
            </a:r>
            <a:r>
              <a:rPr lang="fr-FR" dirty="0">
                <a:latin typeface="Arial Narrow" panose="020B0606020202030204" pitchFamily="34" charset="0"/>
              </a:rPr>
              <a:t> a malaria vaccine: </a:t>
            </a:r>
            <a:r>
              <a:rPr lang="fr-FR" dirty="0" err="1">
                <a:latin typeface="Arial Narrow" panose="020B0606020202030204" pitchFamily="34" charset="0"/>
              </a:rPr>
              <a:t>focused</a:t>
            </a:r>
            <a:r>
              <a:rPr lang="fr-FR" dirty="0">
                <a:latin typeface="Arial Narrow" panose="020B0606020202030204" pitchFamily="34" charset="0"/>
              </a:rPr>
              <a:t> on 3 teams</a:t>
            </a:r>
          </a:p>
          <a:p>
            <a:r>
              <a:rPr lang="fr-FR" dirty="0">
                <a:latin typeface="Arial Narrow" panose="020B0606020202030204" pitchFamily="34" charset="0"/>
              </a:rPr>
              <a:t>Team 1 – </a:t>
            </a:r>
            <a:r>
              <a:rPr lang="fr-FR" dirty="0" err="1">
                <a:latin typeface="Arial Narrow" panose="020B0606020202030204" pitchFamily="34" charset="0"/>
              </a:rPr>
              <a:t>small</a:t>
            </a:r>
            <a:r>
              <a:rPr lang="fr-FR" dirty="0">
                <a:latin typeface="Arial Narrow" panose="020B0606020202030204" pitchFamily="34" charset="0"/>
              </a:rPr>
              <a:t> </a:t>
            </a:r>
            <a:r>
              <a:rPr lang="fr-FR" dirty="0" err="1">
                <a:latin typeface="Arial Narrow" panose="020B0606020202030204" pitchFamily="34" charset="0"/>
              </a:rPr>
              <a:t>clinical</a:t>
            </a:r>
            <a:r>
              <a:rPr lang="fr-FR" dirty="0">
                <a:latin typeface="Arial Narrow" panose="020B0606020202030204" pitchFamily="34" charset="0"/>
              </a:rPr>
              <a:t> trial – mixed </a:t>
            </a:r>
            <a:r>
              <a:rPr lang="fr-FR" dirty="0" err="1">
                <a:latin typeface="Arial Narrow" panose="020B0606020202030204" pitchFamily="34" charset="0"/>
              </a:rPr>
              <a:t>results</a:t>
            </a:r>
            <a:r>
              <a:rPr lang="fr-FR" dirty="0">
                <a:latin typeface="Arial Narrow" panose="020B0606020202030204" pitchFamily="34" charset="0"/>
              </a:rPr>
              <a:t>, </a:t>
            </a:r>
            <a:r>
              <a:rPr lang="fr-FR" dirty="0" err="1">
                <a:latin typeface="Arial Narrow" panose="020B0606020202030204" pitchFamily="34" charset="0"/>
              </a:rPr>
              <a:t>did</a:t>
            </a:r>
            <a:r>
              <a:rPr lang="fr-FR" dirty="0">
                <a:latin typeface="Arial Narrow" panose="020B0606020202030204" pitchFamily="34" charset="0"/>
              </a:rPr>
              <a:t> not </a:t>
            </a:r>
            <a:r>
              <a:rPr lang="fr-FR" dirty="0" err="1">
                <a:latin typeface="Arial Narrow" panose="020B0606020202030204" pitchFamily="34" charset="0"/>
              </a:rPr>
              <a:t>prevent</a:t>
            </a:r>
            <a:r>
              <a:rPr lang="fr-FR" dirty="0">
                <a:latin typeface="Arial Narrow" panose="020B0606020202030204" pitchFamily="34" charset="0"/>
              </a:rPr>
              <a:t> USAID </a:t>
            </a:r>
            <a:r>
              <a:rPr lang="fr-FR" dirty="0" err="1">
                <a:latin typeface="Arial Narrow" panose="020B0606020202030204" pitchFamily="34" charset="0"/>
              </a:rPr>
              <a:t>from</a:t>
            </a:r>
            <a:r>
              <a:rPr lang="fr-FR" dirty="0">
                <a:latin typeface="Arial Narrow" panose="020B0606020202030204" pitchFamily="34" charset="0"/>
              </a:rPr>
              <a:t> </a:t>
            </a:r>
            <a:r>
              <a:rPr lang="fr-FR" dirty="0" err="1">
                <a:latin typeface="Arial Narrow" panose="020B0606020202030204" pitchFamily="34" charset="0"/>
              </a:rPr>
              <a:t>issuing</a:t>
            </a:r>
            <a:r>
              <a:rPr lang="fr-FR" dirty="0">
                <a:latin typeface="Arial Narrow" panose="020B0606020202030204" pitchFamily="34" charset="0"/>
              </a:rPr>
              <a:t> </a:t>
            </a:r>
            <a:r>
              <a:rPr lang="fr-FR" dirty="0" err="1">
                <a:latin typeface="Arial Narrow" panose="020B0606020202030204" pitchFamily="34" charset="0"/>
              </a:rPr>
              <a:t>overoptimistic</a:t>
            </a:r>
            <a:r>
              <a:rPr lang="fr-FR" dirty="0">
                <a:latin typeface="Arial Narrow" panose="020B0606020202030204" pitchFamily="34" charset="0"/>
              </a:rPr>
              <a:t> </a:t>
            </a:r>
            <a:r>
              <a:rPr lang="fr-FR" dirty="0" err="1">
                <a:latin typeface="Arial Narrow" panose="020B0606020202030204" pitchFamily="34" charset="0"/>
              </a:rPr>
              <a:t>statements</a:t>
            </a:r>
            <a:r>
              <a:rPr lang="fr-FR" dirty="0">
                <a:latin typeface="Arial Narrow" panose="020B0606020202030204" pitchFamily="34" charset="0"/>
              </a:rPr>
              <a:t> and </a:t>
            </a:r>
            <a:r>
              <a:rPr lang="fr-FR" dirty="0" err="1">
                <a:latin typeface="Arial Narrow" panose="020B0606020202030204" pitchFamily="34" charset="0"/>
              </a:rPr>
              <a:t>continued</a:t>
            </a:r>
            <a:r>
              <a:rPr lang="fr-FR" dirty="0">
                <a:latin typeface="Arial Narrow" panose="020B0606020202030204" pitchFamily="34" charset="0"/>
              </a:rPr>
              <a:t> support for a </a:t>
            </a:r>
            <a:r>
              <a:rPr lang="fr-FR" dirty="0" err="1">
                <a:latin typeface="Arial Narrow" panose="020B0606020202030204" pitchFamily="34" charset="0"/>
              </a:rPr>
              <a:t>very</a:t>
            </a:r>
            <a:r>
              <a:rPr lang="fr-FR" dirty="0">
                <a:latin typeface="Arial Narrow" panose="020B0606020202030204" pitchFamily="34" charset="0"/>
              </a:rPr>
              <a:t> long time </a:t>
            </a:r>
            <a:r>
              <a:rPr lang="fr-FR" dirty="0" err="1">
                <a:latin typeface="Arial Narrow" panose="020B0606020202030204" pitchFamily="34" charset="0"/>
              </a:rPr>
              <a:t>woth</a:t>
            </a:r>
            <a:r>
              <a:rPr lang="fr-FR" dirty="0">
                <a:latin typeface="Arial Narrow" panose="020B0606020202030204" pitchFamily="34" charset="0"/>
              </a:rPr>
              <a:t> no </a:t>
            </a:r>
            <a:r>
              <a:rPr lang="fr-FR" dirty="0" err="1">
                <a:latin typeface="Arial Narrow" panose="020B0606020202030204" pitchFamily="34" charset="0"/>
              </a:rPr>
              <a:t>results</a:t>
            </a:r>
            <a:endParaRPr lang="fr-FR" dirty="0">
              <a:latin typeface="Arial Narrow" panose="020B0606020202030204" pitchFamily="34" charset="0"/>
            </a:endParaRPr>
          </a:p>
          <a:p>
            <a:r>
              <a:rPr lang="fr-FR" dirty="0">
                <a:latin typeface="Arial Narrow" panose="020B0606020202030204" pitchFamily="34" charset="0"/>
              </a:rPr>
              <a:t>Team 2 </a:t>
            </a:r>
            <a:r>
              <a:rPr lang="fr-FR" dirty="0" err="1">
                <a:latin typeface="Arial Narrow" panose="020B0606020202030204" pitchFamily="34" charset="0"/>
              </a:rPr>
              <a:t>produced</a:t>
            </a:r>
            <a:r>
              <a:rPr lang="fr-FR" dirty="0">
                <a:latin typeface="Arial Narrow" panose="020B0606020202030204" pitchFamily="34" charset="0"/>
              </a:rPr>
              <a:t> </a:t>
            </a:r>
            <a:r>
              <a:rPr lang="fr-FR" dirty="0" err="1">
                <a:latin typeface="Arial Narrow" panose="020B0606020202030204" pitchFamily="34" charset="0"/>
              </a:rPr>
              <a:t>disappointing</a:t>
            </a:r>
            <a:r>
              <a:rPr lang="fr-FR" dirty="0">
                <a:latin typeface="Arial Narrow" panose="020B0606020202030204" pitchFamily="34" charset="0"/>
              </a:rPr>
              <a:t> </a:t>
            </a:r>
            <a:r>
              <a:rPr lang="fr-FR" dirty="0" err="1">
                <a:latin typeface="Arial Narrow" panose="020B0606020202030204" pitchFamily="34" charset="0"/>
              </a:rPr>
              <a:t>results</a:t>
            </a:r>
            <a:r>
              <a:rPr lang="fr-FR" dirty="0">
                <a:latin typeface="Arial Narrow" panose="020B0606020202030204" pitchFamily="34" charset="0"/>
              </a:rPr>
              <a:t> but the PI </a:t>
            </a:r>
            <a:r>
              <a:rPr lang="fr-FR" dirty="0" err="1">
                <a:latin typeface="Arial Narrow" panose="020B0606020202030204" pitchFamily="34" charset="0"/>
              </a:rPr>
              <a:t>argued</a:t>
            </a:r>
            <a:r>
              <a:rPr lang="fr-FR" dirty="0">
                <a:latin typeface="Arial Narrow" panose="020B0606020202030204" pitchFamily="34" charset="0"/>
              </a:rPr>
              <a:t> </a:t>
            </a:r>
            <a:r>
              <a:rPr lang="fr-FR" dirty="0" err="1">
                <a:latin typeface="Arial Narrow" panose="020B0606020202030204" pitchFamily="34" charset="0"/>
              </a:rPr>
              <a:t>that</a:t>
            </a:r>
            <a:r>
              <a:rPr lang="fr-FR" dirty="0">
                <a:latin typeface="Arial Narrow" panose="020B0606020202030204" pitchFamily="34" charset="0"/>
              </a:rPr>
              <a:t> </a:t>
            </a:r>
            <a:r>
              <a:rPr lang="fr-FR" dirty="0" err="1">
                <a:latin typeface="Arial Narrow" panose="020B0606020202030204" pitchFamily="34" charset="0"/>
              </a:rPr>
              <a:t>his</a:t>
            </a:r>
            <a:r>
              <a:rPr lang="fr-FR" dirty="0">
                <a:latin typeface="Arial Narrow" panose="020B0606020202030204" pitchFamily="34" charset="0"/>
              </a:rPr>
              <a:t> </a:t>
            </a:r>
            <a:r>
              <a:rPr lang="fr-FR" dirty="0" err="1">
                <a:latin typeface="Arial Narrow" panose="020B0606020202030204" pitchFamily="34" charset="0"/>
              </a:rPr>
              <a:t>approach</a:t>
            </a:r>
            <a:r>
              <a:rPr lang="fr-FR" dirty="0">
                <a:latin typeface="Arial Narrow" panose="020B0606020202030204" pitchFamily="34" charset="0"/>
              </a:rPr>
              <a:t> </a:t>
            </a:r>
            <a:r>
              <a:rPr lang="fr-FR" dirty="0" err="1">
                <a:latin typeface="Arial Narrow" panose="020B0606020202030204" pitchFamily="34" charset="0"/>
              </a:rPr>
              <a:t>was</a:t>
            </a:r>
            <a:r>
              <a:rPr lang="fr-FR" dirty="0">
                <a:latin typeface="Arial Narrow" panose="020B0606020202030204" pitchFamily="34" charset="0"/>
              </a:rPr>
              <a:t> </a:t>
            </a:r>
            <a:r>
              <a:rPr lang="fr-FR" dirty="0" err="1">
                <a:latin typeface="Arial Narrow" panose="020B0606020202030204" pitchFamily="34" charset="0"/>
              </a:rPr>
              <a:t>still</a:t>
            </a:r>
            <a:r>
              <a:rPr lang="fr-FR" dirty="0">
                <a:latin typeface="Arial Narrow" panose="020B0606020202030204" pitchFamily="34" charset="0"/>
              </a:rPr>
              <a:t> </a:t>
            </a:r>
            <a:r>
              <a:rPr lang="fr-FR" dirty="0" err="1">
                <a:latin typeface="Arial Narrow" panose="020B0606020202030204" pitchFamily="34" charset="0"/>
              </a:rPr>
              <a:t>worth</a:t>
            </a:r>
            <a:r>
              <a:rPr lang="fr-FR" dirty="0">
                <a:latin typeface="Arial Narrow" panose="020B0606020202030204" pitchFamily="34" charset="0"/>
              </a:rPr>
              <a:t> </a:t>
            </a:r>
            <a:r>
              <a:rPr lang="fr-FR" dirty="0" err="1">
                <a:latin typeface="Arial Narrow" panose="020B0606020202030204" pitchFamily="34" charset="0"/>
              </a:rPr>
              <a:t>pursuing</a:t>
            </a:r>
            <a:r>
              <a:rPr lang="fr-FR" dirty="0">
                <a:latin typeface="Arial Narrow" panose="020B0606020202030204" pitchFamily="34" charset="0"/>
              </a:rPr>
              <a:t> and </a:t>
            </a:r>
            <a:r>
              <a:rPr lang="fr-FR" dirty="0" err="1">
                <a:latin typeface="Arial Narrow" panose="020B0606020202030204" pitchFamily="34" charset="0"/>
              </a:rPr>
              <a:t>requested</a:t>
            </a:r>
            <a:r>
              <a:rPr lang="fr-FR" dirty="0">
                <a:latin typeface="Arial Narrow" panose="020B0606020202030204" pitchFamily="34" charset="0"/>
              </a:rPr>
              <a:t> an </a:t>
            </a:r>
            <a:r>
              <a:rPr lang="fr-FR" dirty="0" err="1">
                <a:latin typeface="Arial Narrow" panose="020B0606020202030204" pitchFamily="34" charset="0"/>
              </a:rPr>
              <a:t>additional</a:t>
            </a:r>
            <a:r>
              <a:rPr lang="fr-FR" dirty="0">
                <a:latin typeface="Arial Narrow" panose="020B0606020202030204" pitchFamily="34" charset="0"/>
              </a:rPr>
              <a:t> $2.3 million </a:t>
            </a:r>
            <a:r>
              <a:rPr lang="fr-FR" dirty="0" err="1">
                <a:latin typeface="Arial Narrow" panose="020B0606020202030204" pitchFamily="34" charset="0"/>
              </a:rPr>
              <a:t>from</a:t>
            </a:r>
            <a:r>
              <a:rPr lang="fr-FR" dirty="0">
                <a:latin typeface="Arial Narrow" panose="020B0606020202030204" pitchFamily="34" charset="0"/>
              </a:rPr>
              <a:t> USAID</a:t>
            </a:r>
          </a:p>
          <a:p>
            <a:r>
              <a:rPr lang="fr-FR" dirty="0">
                <a:latin typeface="Arial Narrow" panose="020B0606020202030204" pitchFamily="34" charset="0"/>
              </a:rPr>
              <a:t>Team 3 </a:t>
            </a:r>
            <a:r>
              <a:rPr lang="fr-FR" dirty="0" err="1">
                <a:latin typeface="Arial Narrow" panose="020B0606020202030204" pitchFamily="34" charset="0"/>
              </a:rPr>
              <a:t>approach</a:t>
            </a:r>
            <a:r>
              <a:rPr lang="fr-FR" dirty="0">
                <a:latin typeface="Arial Narrow" panose="020B0606020202030204" pitchFamily="34" charset="0"/>
              </a:rPr>
              <a:t> </a:t>
            </a:r>
            <a:r>
              <a:rPr lang="fr-FR" dirty="0" err="1">
                <a:latin typeface="Arial Narrow" panose="020B0606020202030204" pitchFamily="34" charset="0"/>
              </a:rPr>
              <a:t>was</a:t>
            </a:r>
            <a:r>
              <a:rPr lang="fr-FR" dirty="0">
                <a:latin typeface="Arial Narrow" panose="020B0606020202030204" pitchFamily="34" charset="0"/>
              </a:rPr>
              <a:t> </a:t>
            </a:r>
            <a:r>
              <a:rPr lang="fr-FR" dirty="0" err="1">
                <a:latin typeface="Arial Narrow" panose="020B0606020202030204" pitchFamily="34" charset="0"/>
              </a:rPr>
              <a:t>evaluated</a:t>
            </a:r>
            <a:r>
              <a:rPr lang="fr-FR" dirty="0">
                <a:latin typeface="Arial Narrow" panose="020B0606020202030204" pitchFamily="34" charset="0"/>
              </a:rPr>
              <a:t> as </a:t>
            </a:r>
            <a:r>
              <a:rPr lang="fr-FR" dirty="0" err="1">
                <a:latin typeface="Arial Narrow" panose="020B0606020202030204" pitchFamily="34" charset="0"/>
              </a:rPr>
              <a:t>mediocre</a:t>
            </a:r>
            <a:r>
              <a:rPr lang="fr-FR" dirty="0">
                <a:latin typeface="Arial Narrow" panose="020B0606020202030204" pitchFamily="34" charset="0"/>
              </a:rPr>
              <a:t> and </a:t>
            </a:r>
            <a:r>
              <a:rPr lang="fr-FR" dirty="0" err="1">
                <a:latin typeface="Arial Narrow" panose="020B0606020202030204" pitchFamily="34" charset="0"/>
              </a:rPr>
              <a:t>unrealistic</a:t>
            </a:r>
            <a:r>
              <a:rPr lang="fr-FR" dirty="0">
                <a:latin typeface="Arial Narrow" panose="020B0606020202030204" pitchFamily="34" charset="0"/>
              </a:rPr>
              <a:t>. But the </a:t>
            </a:r>
            <a:r>
              <a:rPr lang="fr-FR" dirty="0" err="1">
                <a:latin typeface="Arial Narrow" panose="020B0606020202030204" pitchFamily="34" charset="0"/>
              </a:rPr>
              <a:t>project</a:t>
            </a:r>
            <a:r>
              <a:rPr lang="fr-FR" dirty="0">
                <a:latin typeface="Arial Narrow" panose="020B0606020202030204" pitchFamily="34" charset="0"/>
              </a:rPr>
              <a:t> </a:t>
            </a:r>
            <a:r>
              <a:rPr lang="fr-FR" dirty="0" err="1">
                <a:latin typeface="Arial Narrow" panose="020B0606020202030204" pitchFamily="34" charset="0"/>
              </a:rPr>
              <a:t>was</a:t>
            </a:r>
            <a:r>
              <a:rPr lang="fr-FR" dirty="0">
                <a:latin typeface="Arial Narrow" panose="020B0606020202030204" pitchFamily="34" charset="0"/>
              </a:rPr>
              <a:t> </a:t>
            </a:r>
            <a:r>
              <a:rPr lang="fr-FR" dirty="0" err="1">
                <a:latin typeface="Arial Narrow" panose="020B0606020202030204" pitchFamily="34" charset="0"/>
              </a:rPr>
              <a:t>fully</a:t>
            </a:r>
            <a:r>
              <a:rPr lang="fr-FR" dirty="0">
                <a:latin typeface="Arial Narrow" panose="020B0606020202030204" pitchFamily="34" charset="0"/>
              </a:rPr>
              <a:t> </a:t>
            </a:r>
            <a:r>
              <a:rPr lang="fr-FR" dirty="0" err="1">
                <a:latin typeface="Arial Narrow" panose="020B0606020202030204" pitchFamily="34" charset="0"/>
              </a:rPr>
              <a:t>funded</a:t>
            </a:r>
            <a:r>
              <a:rPr lang="fr-FR" dirty="0">
                <a:latin typeface="Arial Narrow" panose="020B0606020202030204" pitchFamily="34" charset="0"/>
              </a:rPr>
              <a:t> </a:t>
            </a:r>
          </a:p>
          <a:p>
            <a:r>
              <a:rPr lang="fr-FR" dirty="0">
                <a:latin typeface="Arial Narrow" panose="020B0606020202030204" pitchFamily="34" charset="0"/>
              </a:rPr>
              <a:t>USAID </a:t>
            </a:r>
            <a:r>
              <a:rPr lang="fr-FR" dirty="0" err="1">
                <a:latin typeface="Arial Narrow" panose="020B0606020202030204" pitchFamily="34" charset="0"/>
              </a:rPr>
              <a:t>had</a:t>
            </a:r>
            <a:r>
              <a:rPr lang="fr-FR" dirty="0">
                <a:latin typeface="Arial Narrow" panose="020B0606020202030204" pitchFamily="34" charset="0"/>
              </a:rPr>
              <a:t> </a:t>
            </a:r>
            <a:r>
              <a:rPr lang="fr-FR" dirty="0" err="1">
                <a:latin typeface="Arial Narrow" panose="020B0606020202030204" pitchFamily="34" charset="0"/>
              </a:rPr>
              <a:t>spend</a:t>
            </a:r>
            <a:r>
              <a:rPr lang="fr-FR" dirty="0">
                <a:latin typeface="Arial Narrow" panose="020B0606020202030204" pitchFamily="34" charset="0"/>
              </a:rPr>
              <a:t>  over $60 millions on malaria vaccine </a:t>
            </a:r>
            <a:r>
              <a:rPr lang="fr-FR" dirty="0" err="1">
                <a:latin typeface="Arial Narrow" panose="020B0606020202030204" pitchFamily="34" charset="0"/>
              </a:rPr>
              <a:t>research</a:t>
            </a:r>
            <a:r>
              <a:rPr lang="fr-FR" dirty="0">
                <a:latin typeface="Arial Narrow" panose="020B0606020202030204" pitchFamily="34" charset="0"/>
              </a:rPr>
              <a:t> with </a:t>
            </a:r>
            <a:r>
              <a:rPr lang="fr-FR" dirty="0" err="1">
                <a:latin typeface="Arial Narrow" panose="020B0606020202030204" pitchFamily="34" charset="0"/>
              </a:rPr>
              <a:t>little</a:t>
            </a:r>
            <a:r>
              <a:rPr lang="fr-FR" dirty="0">
                <a:latin typeface="Arial Narrow" panose="020B0606020202030204" pitchFamily="34" charset="0"/>
              </a:rPr>
              <a:t> </a:t>
            </a:r>
            <a:r>
              <a:rPr lang="fr-FR" dirty="0" err="1">
                <a:latin typeface="Arial Narrow" panose="020B0606020202030204" pitchFamily="34" charset="0"/>
              </a:rPr>
              <a:t>progress</a:t>
            </a:r>
            <a:endParaRPr lang="fr-FR" dirty="0">
              <a:latin typeface="Arial Narrow" panose="020B0606020202030204" pitchFamily="34" charset="0"/>
            </a:endParaRPr>
          </a:p>
          <a:p>
            <a:r>
              <a:rPr lang="fr-FR" dirty="0">
                <a:latin typeface="Arial Narrow" panose="020B0606020202030204" pitchFamily="34" charset="0"/>
              </a:rPr>
              <a:t>« </a:t>
            </a:r>
            <a:r>
              <a:rPr lang="fr-FR" i="1" dirty="0">
                <a:latin typeface="Arial Narrow" panose="020B0606020202030204" pitchFamily="34" charset="0"/>
              </a:rPr>
              <a:t>The USAID case </a:t>
            </a:r>
            <a:r>
              <a:rPr lang="fr-FR" i="1" dirty="0" err="1">
                <a:latin typeface="Arial Narrow" panose="020B0606020202030204" pitchFamily="34" charset="0"/>
              </a:rPr>
              <a:t>is</a:t>
            </a:r>
            <a:r>
              <a:rPr lang="fr-FR" i="1" dirty="0">
                <a:latin typeface="Arial Narrow" panose="020B0606020202030204" pitchFamily="34" charset="0"/>
              </a:rPr>
              <a:t> </a:t>
            </a:r>
            <a:r>
              <a:rPr lang="fr-FR" i="1" dirty="0" err="1">
                <a:latin typeface="Arial Narrow" panose="020B0606020202030204" pitchFamily="34" charset="0"/>
              </a:rPr>
              <a:t>extreme</a:t>
            </a:r>
            <a:r>
              <a:rPr lang="fr-FR" i="1" dirty="0">
                <a:latin typeface="Arial Narrow" panose="020B0606020202030204" pitchFamily="34" charset="0"/>
              </a:rPr>
              <a:t>, and </a:t>
            </a:r>
            <a:r>
              <a:rPr lang="fr-FR" i="1" dirty="0" err="1">
                <a:latin typeface="Arial Narrow" panose="020B0606020202030204" pitchFamily="34" charset="0"/>
              </a:rPr>
              <a:t>many</a:t>
            </a:r>
            <a:r>
              <a:rPr lang="fr-FR" i="1" dirty="0">
                <a:latin typeface="Arial Narrow" panose="020B0606020202030204" pitchFamily="34" charset="0"/>
              </a:rPr>
              <a:t> push programs are </a:t>
            </a:r>
            <a:r>
              <a:rPr lang="fr-FR" i="1" dirty="0" err="1">
                <a:latin typeface="Arial Narrow" panose="020B0606020202030204" pitchFamily="34" charset="0"/>
              </a:rPr>
              <a:t>quite</a:t>
            </a:r>
            <a:r>
              <a:rPr lang="fr-FR" i="1" dirty="0">
                <a:latin typeface="Arial Narrow" panose="020B0606020202030204" pitchFamily="34" charset="0"/>
              </a:rPr>
              <a:t> </a:t>
            </a:r>
            <a:r>
              <a:rPr lang="fr-FR" i="1" dirty="0" err="1">
                <a:latin typeface="Arial Narrow" panose="020B0606020202030204" pitchFamily="34" charset="0"/>
              </a:rPr>
              <a:t>successful</a:t>
            </a:r>
            <a:r>
              <a:rPr lang="fr-FR" i="1" dirty="0">
                <a:latin typeface="Arial Narrow" panose="020B0606020202030204" pitchFamily="34" charset="0"/>
              </a:rPr>
              <a:t>. But the </a:t>
            </a:r>
            <a:r>
              <a:rPr lang="fr-FR" i="1" dirty="0" err="1">
                <a:latin typeface="Arial Narrow" panose="020B0606020202030204" pitchFamily="34" charset="0"/>
              </a:rPr>
              <a:t>general</a:t>
            </a:r>
            <a:r>
              <a:rPr lang="fr-FR" i="1" dirty="0">
                <a:latin typeface="Arial Narrow" panose="020B0606020202030204" pitchFamily="34" charset="0"/>
              </a:rPr>
              <a:t> </a:t>
            </a:r>
            <a:r>
              <a:rPr lang="fr-FR" i="1" dirty="0" err="1">
                <a:latin typeface="Arial Narrow" panose="020B0606020202030204" pitchFamily="34" charset="0"/>
              </a:rPr>
              <a:t>principle</a:t>
            </a:r>
            <a:r>
              <a:rPr lang="fr-FR" i="1" dirty="0">
                <a:latin typeface="Arial Narrow" panose="020B0606020202030204" pitchFamily="34" charset="0"/>
              </a:rPr>
              <a:t> </a:t>
            </a:r>
            <a:r>
              <a:rPr lang="fr-FR" i="1" dirty="0" err="1">
                <a:latin typeface="Arial Narrow" panose="020B0606020202030204" pitchFamily="34" charset="0"/>
              </a:rPr>
              <a:t>remains</a:t>
            </a:r>
            <a:r>
              <a:rPr lang="fr-FR" i="1" dirty="0">
                <a:latin typeface="Arial Narrow" panose="020B0606020202030204" pitchFamily="34" charset="0"/>
              </a:rPr>
              <a:t> </a:t>
            </a:r>
            <a:r>
              <a:rPr lang="fr-FR" i="1" dirty="0" err="1">
                <a:latin typeface="Arial Narrow" panose="020B0606020202030204" pitchFamily="34" charset="0"/>
              </a:rPr>
              <a:t>that</a:t>
            </a:r>
            <a:r>
              <a:rPr lang="fr-FR" i="1" dirty="0">
                <a:latin typeface="Arial Narrow" panose="020B0606020202030204" pitchFamily="34" charset="0"/>
              </a:rPr>
              <a:t> </a:t>
            </a:r>
            <a:r>
              <a:rPr lang="fr-FR" i="1" dirty="0" err="1">
                <a:latin typeface="Arial Narrow" panose="020B0606020202030204" pitchFamily="34" charset="0"/>
              </a:rPr>
              <a:t>researchers</a:t>
            </a:r>
            <a:r>
              <a:rPr lang="fr-FR" i="1" dirty="0">
                <a:latin typeface="Arial Narrow" panose="020B0606020202030204" pitchFamily="34" charset="0"/>
              </a:rPr>
              <a:t> </a:t>
            </a:r>
            <a:r>
              <a:rPr lang="fr-FR" i="1" dirty="0" err="1">
                <a:latin typeface="Arial Narrow" panose="020B0606020202030204" pitchFamily="34" charset="0"/>
              </a:rPr>
              <a:t>funded</a:t>
            </a:r>
            <a:r>
              <a:rPr lang="fr-FR" i="1" dirty="0">
                <a:latin typeface="Arial Narrow" panose="020B0606020202030204" pitchFamily="34" charset="0"/>
              </a:rPr>
              <a:t> </a:t>
            </a:r>
            <a:r>
              <a:rPr lang="fr-FR" i="1" dirty="0" err="1">
                <a:latin typeface="Arial Narrow" panose="020B0606020202030204" pitchFamily="34" charset="0"/>
              </a:rPr>
              <a:t>under</a:t>
            </a:r>
            <a:r>
              <a:rPr lang="fr-FR" i="1" dirty="0">
                <a:latin typeface="Arial Narrow" panose="020B0606020202030204" pitchFamily="34" charset="0"/>
              </a:rPr>
              <a:t> push programs have </a:t>
            </a:r>
            <a:r>
              <a:rPr lang="fr-FR" i="1" dirty="0" err="1">
                <a:latin typeface="Arial Narrow" panose="020B0606020202030204" pitchFamily="34" charset="0"/>
              </a:rPr>
              <a:t>incentives</a:t>
            </a:r>
            <a:r>
              <a:rPr lang="fr-FR" i="1" dirty="0">
                <a:latin typeface="Arial Narrow" panose="020B0606020202030204" pitchFamily="34" charset="0"/>
              </a:rPr>
              <a:t> to </a:t>
            </a:r>
            <a:r>
              <a:rPr lang="fr-FR" i="1" dirty="0" err="1">
                <a:latin typeface="Arial Narrow" panose="020B0606020202030204" pitchFamily="34" charset="0"/>
              </a:rPr>
              <a:t>be</a:t>
            </a:r>
            <a:r>
              <a:rPr lang="fr-FR" i="1" dirty="0">
                <a:latin typeface="Arial Narrow" panose="020B0606020202030204" pitchFamily="34" charset="0"/>
              </a:rPr>
              <a:t> </a:t>
            </a:r>
            <a:r>
              <a:rPr lang="fr-FR" i="1" dirty="0" err="1">
                <a:latin typeface="Arial Narrow" panose="020B0606020202030204" pitchFamily="34" charset="0"/>
              </a:rPr>
              <a:t>overoptimistic</a:t>
            </a:r>
            <a:r>
              <a:rPr lang="fr-FR" i="1" dirty="0">
                <a:latin typeface="Arial Narrow" panose="020B0606020202030204" pitchFamily="34" charset="0"/>
              </a:rPr>
              <a:t>, and </a:t>
            </a:r>
            <a:r>
              <a:rPr lang="fr-FR" i="1" dirty="0" err="1">
                <a:latin typeface="Arial Narrow" panose="020B0606020202030204" pitchFamily="34" charset="0"/>
              </a:rPr>
              <a:t>since</a:t>
            </a:r>
            <a:r>
              <a:rPr lang="fr-FR" i="1" dirty="0">
                <a:latin typeface="Arial Narrow" panose="020B0606020202030204" pitchFamily="34" charset="0"/>
              </a:rPr>
              <a:t> </a:t>
            </a:r>
            <a:r>
              <a:rPr lang="fr-FR" i="1" dirty="0" err="1">
                <a:latin typeface="Arial Narrow" panose="020B0606020202030204" pitchFamily="34" charset="0"/>
              </a:rPr>
              <a:t>they</a:t>
            </a:r>
            <a:r>
              <a:rPr lang="fr-FR" i="1" dirty="0">
                <a:latin typeface="Arial Narrow" panose="020B0606020202030204" pitchFamily="34" charset="0"/>
              </a:rPr>
              <a:t> are </a:t>
            </a:r>
            <a:r>
              <a:rPr lang="fr-FR" i="1" dirty="0" err="1">
                <a:latin typeface="Arial Narrow" panose="020B0606020202030204" pitchFamily="34" charset="0"/>
              </a:rPr>
              <a:t>paid</a:t>
            </a:r>
            <a:r>
              <a:rPr lang="fr-FR" i="1" dirty="0">
                <a:latin typeface="Arial Narrow" panose="020B0606020202030204" pitchFamily="34" charset="0"/>
              </a:rPr>
              <a:t> </a:t>
            </a:r>
            <a:r>
              <a:rPr lang="fr-FR" i="1" dirty="0" err="1">
                <a:latin typeface="Arial Narrow" panose="020B0606020202030204" pitchFamily="34" charset="0"/>
              </a:rPr>
              <a:t>before</a:t>
            </a:r>
            <a:r>
              <a:rPr lang="fr-FR" i="1" dirty="0">
                <a:latin typeface="Arial Narrow" panose="020B0606020202030204" pitchFamily="34" charset="0"/>
              </a:rPr>
              <a:t> </a:t>
            </a:r>
            <a:r>
              <a:rPr lang="fr-FR" i="1" dirty="0" err="1">
                <a:latin typeface="Arial Narrow" panose="020B0606020202030204" pitchFamily="34" charset="0"/>
              </a:rPr>
              <a:t>delivering</a:t>
            </a:r>
            <a:r>
              <a:rPr lang="fr-FR" i="1" dirty="0">
                <a:latin typeface="Arial Narrow" panose="020B0606020202030204" pitchFamily="34" charset="0"/>
              </a:rPr>
              <a:t> a </a:t>
            </a:r>
            <a:r>
              <a:rPr lang="fr-FR" i="1" dirty="0" err="1">
                <a:latin typeface="Arial Narrow" panose="020B0606020202030204" pitchFamily="34" charset="0"/>
              </a:rPr>
              <a:t>product</a:t>
            </a:r>
            <a:r>
              <a:rPr lang="fr-FR" i="1" dirty="0">
                <a:latin typeface="Arial Narrow" panose="020B0606020202030204" pitchFamily="34" charset="0"/>
              </a:rPr>
              <a:t>, </a:t>
            </a:r>
            <a:r>
              <a:rPr lang="fr-FR" i="1" dirty="0" err="1">
                <a:latin typeface="Arial Narrow" panose="020B0606020202030204" pitchFamily="34" charset="0"/>
              </a:rPr>
              <a:t>they</a:t>
            </a:r>
            <a:r>
              <a:rPr lang="fr-FR" i="1" dirty="0">
                <a:latin typeface="Arial Narrow" panose="020B0606020202030204" pitchFamily="34" charset="0"/>
              </a:rPr>
              <a:t> </a:t>
            </a:r>
            <a:r>
              <a:rPr lang="fr-FR" i="1" dirty="0" err="1">
                <a:latin typeface="Arial Narrow" panose="020B0606020202030204" pitchFamily="34" charset="0"/>
              </a:rPr>
              <a:t>may</a:t>
            </a:r>
            <a:r>
              <a:rPr lang="fr-FR" i="1" dirty="0">
                <a:latin typeface="Arial Narrow" panose="020B0606020202030204" pitchFamily="34" charset="0"/>
              </a:rPr>
              <a:t> </a:t>
            </a:r>
            <a:r>
              <a:rPr lang="fr-FR" i="1" dirty="0" err="1">
                <a:latin typeface="Arial Narrow" panose="020B0606020202030204" pitchFamily="34" charset="0"/>
              </a:rPr>
              <a:t>be</a:t>
            </a:r>
            <a:r>
              <a:rPr lang="fr-FR" i="1" dirty="0">
                <a:latin typeface="Arial Narrow" panose="020B0606020202030204" pitchFamily="34" charset="0"/>
              </a:rPr>
              <a:t> </a:t>
            </a:r>
            <a:r>
              <a:rPr lang="fr-FR" i="1" dirty="0" err="1">
                <a:latin typeface="Arial Narrow" panose="020B0606020202030204" pitchFamily="34" charset="0"/>
              </a:rPr>
              <a:t>tempted</a:t>
            </a:r>
            <a:r>
              <a:rPr lang="fr-FR" i="1" dirty="0">
                <a:latin typeface="Arial Narrow" panose="020B0606020202030204" pitchFamily="34" charset="0"/>
              </a:rPr>
              <a:t> to </a:t>
            </a:r>
            <a:r>
              <a:rPr lang="fr-FR" i="1" dirty="0" err="1">
                <a:latin typeface="Arial Narrow" panose="020B0606020202030204" pitchFamily="34" charset="0"/>
              </a:rPr>
              <a:t>divert</a:t>
            </a:r>
            <a:r>
              <a:rPr lang="fr-FR" i="1" dirty="0">
                <a:latin typeface="Arial Narrow" panose="020B0606020202030204" pitchFamily="34" charset="0"/>
              </a:rPr>
              <a:t> </a:t>
            </a:r>
            <a:r>
              <a:rPr lang="fr-FR" i="1" dirty="0" err="1">
                <a:latin typeface="Arial Narrow" panose="020B0606020202030204" pitchFamily="34" charset="0"/>
              </a:rPr>
              <a:t>resources</a:t>
            </a:r>
            <a:r>
              <a:rPr lang="fr-FR" i="1" dirty="0">
                <a:latin typeface="Arial Narrow" panose="020B0606020202030204" pitchFamily="34" charset="0"/>
              </a:rPr>
              <a:t> </a:t>
            </a:r>
            <a:r>
              <a:rPr lang="fr-FR" i="1" dirty="0" err="1">
                <a:latin typeface="Arial Narrow" panose="020B0606020202030204" pitchFamily="34" charset="0"/>
              </a:rPr>
              <a:t>away</a:t>
            </a:r>
            <a:r>
              <a:rPr lang="fr-FR" i="1" dirty="0">
                <a:latin typeface="Arial Narrow" panose="020B0606020202030204" pitchFamily="34" charset="0"/>
              </a:rPr>
              <a:t> </a:t>
            </a:r>
            <a:r>
              <a:rPr lang="fr-FR" i="1" dirty="0" err="1">
                <a:latin typeface="Arial Narrow" panose="020B0606020202030204" pitchFamily="34" charset="0"/>
              </a:rPr>
              <a:t>from</a:t>
            </a:r>
            <a:r>
              <a:rPr lang="fr-FR" i="1" dirty="0">
                <a:latin typeface="Arial Narrow" panose="020B0606020202030204" pitchFamily="34" charset="0"/>
              </a:rPr>
              <a:t> the main </a:t>
            </a:r>
            <a:r>
              <a:rPr lang="fr-FR" i="1" dirty="0" err="1">
                <a:latin typeface="Arial Narrow" panose="020B0606020202030204" pitchFamily="34" charset="0"/>
              </a:rPr>
              <a:t>search</a:t>
            </a:r>
            <a:r>
              <a:rPr lang="fr-FR" i="1" dirty="0">
                <a:latin typeface="Arial Narrow" panose="020B0606020202030204" pitchFamily="34" charset="0"/>
              </a:rPr>
              <a:t> </a:t>
            </a:r>
            <a:r>
              <a:rPr lang="fr-FR" i="1" dirty="0" err="1">
                <a:latin typeface="Arial Narrow" panose="020B0606020202030204" pitchFamily="34" charset="0"/>
              </a:rPr>
              <a:t>supported</a:t>
            </a:r>
            <a:r>
              <a:rPr lang="fr-FR" i="1" dirty="0">
                <a:latin typeface="Arial Narrow" panose="020B0606020202030204" pitchFamily="34" charset="0"/>
              </a:rPr>
              <a:t> by the </a:t>
            </a:r>
            <a:r>
              <a:rPr lang="fr-FR" i="1" dirty="0" err="1">
                <a:latin typeface="Arial Narrow" panose="020B0606020202030204" pitchFamily="34" charset="0"/>
              </a:rPr>
              <a:t>grant</a:t>
            </a:r>
            <a:r>
              <a:rPr lang="fr-FR" i="1" dirty="0">
                <a:latin typeface="Arial Narrow" panose="020B0606020202030204" pitchFamily="34" charset="0"/>
              </a:rPr>
              <a:t> </a:t>
            </a:r>
            <a:r>
              <a:rPr lang="fr-FR" dirty="0">
                <a:latin typeface="Arial Narrow" panose="020B0606020202030204" pitchFamily="34" charset="0"/>
              </a:rPr>
              <a:t>»</a:t>
            </a:r>
          </a:p>
        </p:txBody>
      </p:sp>
      <p:pic>
        <p:nvPicPr>
          <p:cNvPr id="8" name="Picture 62">
            <a:extLst>
              <a:ext uri="{FF2B5EF4-FFF2-40B4-BE49-F238E27FC236}">
                <a16:creationId xmlns:a16="http://schemas.microsoft.com/office/drawing/2014/main" id="{C7570FD6-BB03-4EE1-8C48-88F796652A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7305" y="113396"/>
            <a:ext cx="2020803" cy="77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34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65B56-0F36-4673-929F-60F31BF2407A}"/>
              </a:ext>
            </a:extLst>
          </p:cNvPr>
          <p:cNvSpPr>
            <a:spLocks noGrp="1"/>
          </p:cNvSpPr>
          <p:nvPr>
            <p:ph type="title"/>
          </p:nvPr>
        </p:nvSpPr>
        <p:spPr/>
        <p:txBody>
          <a:bodyPr>
            <a:normAutofit/>
          </a:bodyPr>
          <a:lstStyle/>
          <a:p>
            <a:r>
              <a:rPr lang="fr-FR" sz="2800" dirty="0">
                <a:latin typeface="Impact" panose="020B0806030902050204" pitchFamily="34" charset="0"/>
              </a:rPr>
              <a:t>Push program with high </a:t>
            </a:r>
            <a:r>
              <a:rPr lang="fr-FR" sz="2800" dirty="0" err="1">
                <a:latin typeface="Impact" panose="020B0806030902050204" pitchFamily="34" charset="0"/>
              </a:rPr>
              <a:t>level</a:t>
            </a:r>
            <a:r>
              <a:rPr lang="fr-FR" sz="2800" dirty="0">
                <a:latin typeface="Impact" panose="020B0806030902050204" pitchFamily="34" charset="0"/>
              </a:rPr>
              <a:t> of </a:t>
            </a:r>
            <a:r>
              <a:rPr lang="fr-FR" sz="2800" dirty="0" err="1">
                <a:latin typeface="Impact" panose="020B0806030902050204" pitchFamily="34" charset="0"/>
              </a:rPr>
              <a:t>oversight</a:t>
            </a:r>
            <a:r>
              <a:rPr lang="fr-FR" sz="2800" dirty="0">
                <a:latin typeface="Impact" panose="020B0806030902050204" pitchFamily="34" charset="0"/>
              </a:rPr>
              <a:t> and monitoring at </a:t>
            </a:r>
            <a:r>
              <a:rPr lang="fr-FR" sz="2800" dirty="0" err="1">
                <a:latin typeface="Impact" panose="020B0806030902050204" pitchFamily="34" charset="0"/>
              </a:rPr>
              <a:t>execution</a:t>
            </a:r>
            <a:r>
              <a:rPr lang="fr-FR" sz="2800" dirty="0">
                <a:latin typeface="Impact" panose="020B0806030902050204" pitchFamily="34" charset="0"/>
              </a:rPr>
              <a:t> phase - ARPA</a:t>
            </a:r>
          </a:p>
        </p:txBody>
      </p:sp>
      <p:sp>
        <p:nvSpPr>
          <p:cNvPr id="3" name="Espace réservé du contenu 2">
            <a:extLst>
              <a:ext uri="{FF2B5EF4-FFF2-40B4-BE49-F238E27FC236}">
                <a16:creationId xmlns:a16="http://schemas.microsoft.com/office/drawing/2014/main" id="{33894B2F-8526-4E25-8530-74D83DE3494F}"/>
              </a:ext>
            </a:extLst>
          </p:cNvPr>
          <p:cNvSpPr>
            <a:spLocks noGrp="1"/>
          </p:cNvSpPr>
          <p:nvPr>
            <p:ph idx="1"/>
          </p:nvPr>
        </p:nvSpPr>
        <p:spPr/>
        <p:txBody>
          <a:bodyPr/>
          <a:lstStyle/>
          <a:p>
            <a:r>
              <a:rPr lang="fr-FR" dirty="0">
                <a:latin typeface="Arial Narrow" panose="020B0606020202030204" pitchFamily="34" charset="0"/>
              </a:rPr>
              <a:t>Origin: DARPA</a:t>
            </a:r>
          </a:p>
          <a:p>
            <a:r>
              <a:rPr lang="fr-FR" dirty="0">
                <a:latin typeface="Arial Narrow" panose="020B0606020202030204" pitchFamily="34" charset="0"/>
              </a:rPr>
              <a:t>A </a:t>
            </a:r>
            <a:r>
              <a:rPr lang="fr-FR" dirty="0" err="1">
                <a:latin typeface="Arial Narrow" panose="020B0606020202030204" pitchFamily="34" charset="0"/>
              </a:rPr>
              <a:t>typical</a:t>
            </a:r>
            <a:r>
              <a:rPr lang="fr-FR" dirty="0">
                <a:latin typeface="Arial Narrow" panose="020B0606020202030204" pitchFamily="34" charset="0"/>
              </a:rPr>
              <a:t> ARPA process </a:t>
            </a:r>
            <a:r>
              <a:rPr lang="fr-FR" dirty="0" err="1">
                <a:latin typeface="Arial Narrow" panose="020B0606020202030204" pitchFamily="34" charset="0"/>
              </a:rPr>
              <a:t>involves</a:t>
            </a:r>
            <a:r>
              <a:rPr lang="fr-FR" dirty="0">
                <a:latin typeface="Arial Narrow" panose="020B0606020202030204" pitchFamily="34" charset="0"/>
              </a:rPr>
              <a:t> the </a:t>
            </a:r>
            <a:r>
              <a:rPr lang="fr-FR" dirty="0" err="1">
                <a:latin typeface="Arial Narrow" panose="020B0606020202030204" pitchFamily="34" charset="0"/>
              </a:rPr>
              <a:t>following</a:t>
            </a:r>
            <a:r>
              <a:rPr lang="fr-FR" dirty="0">
                <a:latin typeface="Arial Narrow" panose="020B0606020202030204" pitchFamily="34" charset="0"/>
              </a:rPr>
              <a:t> stages : </a:t>
            </a:r>
          </a:p>
          <a:p>
            <a:pPr lvl="1"/>
            <a:r>
              <a:rPr lang="fr-FR" dirty="0">
                <a:latin typeface="Arial Narrow" panose="020B0606020202030204" pitchFamily="34" charset="0"/>
              </a:rPr>
              <a:t>The ARPA </a:t>
            </a:r>
            <a:r>
              <a:rPr lang="fr-FR" dirty="0" err="1">
                <a:latin typeface="Arial Narrow" panose="020B0606020202030204" pitchFamily="34" charset="0"/>
              </a:rPr>
              <a:t>board</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selecting</a:t>
            </a:r>
            <a:r>
              <a:rPr lang="fr-FR" dirty="0">
                <a:latin typeface="Arial Narrow" panose="020B0606020202030204" pitchFamily="34" charset="0"/>
              </a:rPr>
              <a:t> a </a:t>
            </a:r>
            <a:r>
              <a:rPr lang="fr-FR" dirty="0" err="1">
                <a:latin typeface="Arial Narrow" panose="020B0606020202030204" pitchFamily="34" charset="0"/>
              </a:rPr>
              <a:t>broad</a:t>
            </a:r>
            <a:r>
              <a:rPr lang="fr-FR" dirty="0">
                <a:latin typeface="Arial Narrow" panose="020B0606020202030204" pitchFamily="34" charset="0"/>
              </a:rPr>
              <a:t> </a:t>
            </a:r>
            <a:r>
              <a:rPr lang="fr-FR" dirty="0" err="1">
                <a:latin typeface="Arial Narrow" panose="020B0606020202030204" pitchFamily="34" charset="0"/>
              </a:rPr>
              <a:t>thematic</a:t>
            </a:r>
            <a:r>
              <a:rPr lang="fr-FR" dirty="0">
                <a:latin typeface="Arial Narrow" panose="020B0606020202030204" pitchFamily="34" charset="0"/>
              </a:rPr>
              <a:t> area and </a:t>
            </a:r>
            <a:r>
              <a:rPr lang="fr-FR" dirty="0" err="1">
                <a:latin typeface="Arial Narrow" panose="020B0606020202030204" pitchFamily="34" charset="0"/>
              </a:rPr>
              <a:t>hire</a:t>
            </a:r>
            <a:r>
              <a:rPr lang="fr-FR" dirty="0">
                <a:latin typeface="Arial Narrow" panose="020B0606020202030204" pitchFamily="34" charset="0"/>
              </a:rPr>
              <a:t> a high standing </a:t>
            </a:r>
            <a:r>
              <a:rPr lang="fr-FR" dirty="0" err="1">
                <a:latin typeface="Arial Narrow" panose="020B0606020202030204" pitchFamily="34" charset="0"/>
              </a:rPr>
              <a:t>potential</a:t>
            </a:r>
            <a:r>
              <a:rPr lang="fr-FR" dirty="0">
                <a:latin typeface="Arial Narrow" panose="020B0606020202030204" pitchFamily="34" charset="0"/>
              </a:rPr>
              <a:t> program manager </a:t>
            </a:r>
            <a:r>
              <a:rPr lang="fr-FR" dirty="0" err="1">
                <a:latin typeface="Arial Narrow" panose="020B0606020202030204" pitchFamily="34" charset="0"/>
              </a:rPr>
              <a:t>from</a:t>
            </a:r>
            <a:r>
              <a:rPr lang="fr-FR" dirty="0">
                <a:latin typeface="Arial Narrow" panose="020B0606020202030204" pitchFamily="34" charset="0"/>
              </a:rPr>
              <a:t> </a:t>
            </a:r>
            <a:r>
              <a:rPr lang="fr-FR" dirty="0" err="1">
                <a:latin typeface="Arial Narrow" panose="020B0606020202030204" pitchFamily="34" charset="0"/>
              </a:rPr>
              <a:t>academia</a:t>
            </a:r>
            <a:r>
              <a:rPr lang="fr-FR" dirty="0">
                <a:latin typeface="Arial Narrow" panose="020B0606020202030204" pitchFamily="34" charset="0"/>
              </a:rPr>
              <a:t>, </a:t>
            </a:r>
            <a:r>
              <a:rPr lang="fr-FR" dirty="0" err="1">
                <a:latin typeface="Arial Narrow" panose="020B0606020202030204" pitchFamily="34" charset="0"/>
              </a:rPr>
              <a:t>industry</a:t>
            </a:r>
            <a:r>
              <a:rPr lang="fr-FR" dirty="0">
                <a:latin typeface="Arial Narrow" panose="020B0606020202030204" pitchFamily="34" charset="0"/>
              </a:rPr>
              <a:t> or </a:t>
            </a:r>
            <a:r>
              <a:rPr lang="fr-FR" dirty="0" err="1">
                <a:latin typeface="Arial Narrow" panose="020B0606020202030204" pitchFamily="34" charset="0"/>
              </a:rPr>
              <a:t>elsewhere</a:t>
            </a:r>
            <a:r>
              <a:rPr lang="fr-FR" dirty="0">
                <a:latin typeface="Arial Narrow" panose="020B0606020202030204" pitchFamily="34" charset="0"/>
              </a:rPr>
              <a:t> in </a:t>
            </a:r>
            <a:r>
              <a:rPr lang="fr-FR" dirty="0" err="1">
                <a:latin typeface="Arial Narrow" panose="020B0606020202030204" pitchFamily="34" charset="0"/>
              </a:rPr>
              <a:t>government</a:t>
            </a:r>
            <a:r>
              <a:rPr lang="fr-FR" dirty="0">
                <a:latin typeface="Arial Narrow" panose="020B0606020202030204" pitchFamily="34" charset="0"/>
              </a:rPr>
              <a:t> for a </a:t>
            </a:r>
            <a:r>
              <a:rPr lang="fr-FR" dirty="0" err="1">
                <a:latin typeface="Arial Narrow" panose="020B0606020202030204" pitchFamily="34" charset="0"/>
              </a:rPr>
              <a:t>period</a:t>
            </a:r>
            <a:r>
              <a:rPr lang="fr-FR" dirty="0">
                <a:latin typeface="Arial Narrow" panose="020B0606020202030204" pitchFamily="34" charset="0"/>
              </a:rPr>
              <a:t> of 3 to 5 </a:t>
            </a:r>
            <a:r>
              <a:rPr lang="fr-FR" dirty="0" err="1">
                <a:latin typeface="Arial Narrow" panose="020B0606020202030204" pitchFamily="34" charset="0"/>
              </a:rPr>
              <a:t>years</a:t>
            </a:r>
            <a:r>
              <a:rPr lang="fr-FR" dirty="0">
                <a:latin typeface="Arial Narrow" panose="020B0606020202030204" pitchFamily="34" charset="0"/>
              </a:rPr>
              <a:t>. </a:t>
            </a:r>
          </a:p>
          <a:p>
            <a:pPr lvl="1"/>
            <a:r>
              <a:rPr lang="fr-FR" dirty="0">
                <a:latin typeface="Arial Narrow" panose="020B0606020202030204" pitchFamily="34" charset="0"/>
              </a:rPr>
              <a:t>The program manager has about one to 2 </a:t>
            </a:r>
            <a:r>
              <a:rPr lang="fr-FR" dirty="0" err="1">
                <a:latin typeface="Arial Narrow" panose="020B0606020202030204" pitchFamily="34" charset="0"/>
              </a:rPr>
              <a:t>years</a:t>
            </a:r>
            <a:r>
              <a:rPr lang="fr-FR" dirty="0">
                <a:latin typeface="Arial Narrow" panose="020B0606020202030204" pitchFamily="34" charset="0"/>
              </a:rPr>
              <a:t> to </a:t>
            </a:r>
            <a:r>
              <a:rPr lang="fr-FR" dirty="0" err="1">
                <a:latin typeface="Arial Narrow" panose="020B0606020202030204" pitchFamily="34" charset="0"/>
              </a:rPr>
              <a:t>identify</a:t>
            </a:r>
            <a:r>
              <a:rPr lang="fr-FR" dirty="0">
                <a:latin typeface="Arial Narrow" panose="020B0606020202030204" pitchFamily="34" charset="0"/>
              </a:rPr>
              <a:t> the </a:t>
            </a:r>
            <a:r>
              <a:rPr lang="fr-FR" dirty="0" err="1">
                <a:latin typeface="Arial Narrow" panose="020B0606020202030204" pitchFamily="34" charset="0"/>
              </a:rPr>
              <a:t>specific</a:t>
            </a:r>
            <a:r>
              <a:rPr lang="fr-FR" dirty="0">
                <a:latin typeface="Arial Narrow" panose="020B0606020202030204" pitchFamily="34" charset="0"/>
              </a:rPr>
              <a:t> </a:t>
            </a:r>
            <a:r>
              <a:rPr lang="fr-FR" dirty="0" err="1">
                <a:latin typeface="Arial Narrow" panose="020B0606020202030204" pitchFamily="34" charset="0"/>
              </a:rPr>
              <a:t>target</a:t>
            </a:r>
            <a:r>
              <a:rPr lang="fr-FR" dirty="0">
                <a:latin typeface="Arial Narrow" panose="020B0606020202030204" pitchFamily="34" charset="0"/>
              </a:rPr>
              <a:t>, design the program and </a:t>
            </a:r>
            <a:r>
              <a:rPr lang="fr-FR" dirty="0" err="1">
                <a:latin typeface="Arial Narrow" panose="020B0606020202030204" pitchFamily="34" charset="0"/>
              </a:rPr>
              <a:t>build</a:t>
            </a:r>
            <a:r>
              <a:rPr lang="fr-FR" dirty="0">
                <a:latin typeface="Arial Narrow" panose="020B0606020202030204" pitchFamily="34" charset="0"/>
              </a:rPr>
              <a:t> a network of </a:t>
            </a:r>
            <a:r>
              <a:rPr lang="fr-FR" dirty="0" err="1">
                <a:latin typeface="Arial Narrow" panose="020B0606020202030204" pitchFamily="34" charset="0"/>
              </a:rPr>
              <a:t>partners</a:t>
            </a:r>
            <a:r>
              <a:rPr lang="fr-FR" dirty="0">
                <a:latin typeface="Arial Narrow" panose="020B0606020202030204" pitchFamily="34" charset="0"/>
              </a:rPr>
              <a:t>, then </a:t>
            </a:r>
            <a:r>
              <a:rPr lang="fr-FR" dirty="0" err="1">
                <a:latin typeface="Arial Narrow" panose="020B0606020202030204" pitchFamily="34" charset="0"/>
              </a:rPr>
              <a:t>she</a:t>
            </a:r>
            <a:r>
              <a:rPr lang="fr-FR" dirty="0">
                <a:latin typeface="Arial Narrow" panose="020B0606020202030204" pitchFamily="34" charset="0"/>
              </a:rPr>
              <a:t> pitch the program to ARPA leadership and,</a:t>
            </a:r>
          </a:p>
          <a:p>
            <a:pPr lvl="1"/>
            <a:r>
              <a:rPr lang="fr-FR" dirty="0">
                <a:latin typeface="Arial Narrow" panose="020B0606020202030204" pitchFamily="34" charset="0"/>
              </a:rPr>
              <a:t>If </a:t>
            </a:r>
            <a:r>
              <a:rPr lang="fr-FR" dirty="0" err="1">
                <a:latin typeface="Arial Narrow" panose="020B0606020202030204" pitchFamily="34" charset="0"/>
              </a:rPr>
              <a:t>successful</a:t>
            </a:r>
            <a:r>
              <a:rPr lang="fr-FR" dirty="0">
                <a:latin typeface="Arial Narrow" panose="020B0606020202030204" pitchFamily="34" charset="0"/>
              </a:rPr>
              <a:t>, launch </a:t>
            </a:r>
            <a:r>
              <a:rPr lang="fr-FR" dirty="0" err="1">
                <a:latin typeface="Arial Narrow" panose="020B0606020202030204" pitchFamily="34" charset="0"/>
              </a:rPr>
              <a:t>several</a:t>
            </a:r>
            <a:r>
              <a:rPr lang="fr-FR" dirty="0">
                <a:latin typeface="Arial Narrow" panose="020B0606020202030204" pitchFamily="34" charset="0"/>
              </a:rPr>
              <a:t> </a:t>
            </a:r>
            <a:r>
              <a:rPr lang="fr-FR" dirty="0" err="1">
                <a:latin typeface="Arial Narrow" panose="020B0606020202030204" pitchFamily="34" charset="0"/>
              </a:rPr>
              <a:t>projects</a:t>
            </a:r>
            <a:r>
              <a:rPr lang="fr-FR" dirty="0">
                <a:latin typeface="Arial Narrow" panose="020B0606020202030204" pitchFamily="34" charset="0"/>
              </a:rPr>
              <a:t>, monitor </a:t>
            </a:r>
            <a:r>
              <a:rPr lang="fr-FR" dirty="0" err="1">
                <a:latin typeface="Arial Narrow" panose="020B0606020202030204" pitchFamily="34" charset="0"/>
              </a:rPr>
              <a:t>execution</a:t>
            </a:r>
            <a:r>
              <a:rPr lang="fr-FR" dirty="0">
                <a:latin typeface="Arial Narrow" panose="020B0606020202030204" pitchFamily="34" charset="0"/>
              </a:rPr>
              <a:t> and </a:t>
            </a:r>
            <a:r>
              <a:rPr lang="fr-FR" dirty="0" err="1">
                <a:latin typeface="Arial Narrow" panose="020B0606020202030204" pitchFamily="34" charset="0"/>
              </a:rPr>
              <a:t>make</a:t>
            </a:r>
            <a:r>
              <a:rPr lang="fr-FR" dirty="0">
                <a:latin typeface="Arial Narrow" panose="020B0606020202030204" pitchFamily="34" charset="0"/>
              </a:rPr>
              <a:t> </a:t>
            </a:r>
            <a:r>
              <a:rPr lang="fr-FR" dirty="0" err="1">
                <a:latin typeface="Arial Narrow" panose="020B0606020202030204" pitchFamily="34" charset="0"/>
              </a:rPr>
              <a:t>decisions</a:t>
            </a:r>
            <a:r>
              <a:rPr lang="fr-FR" dirty="0">
                <a:latin typeface="Arial Narrow" panose="020B0606020202030204" pitchFamily="34" charset="0"/>
              </a:rPr>
              <a:t> about </a:t>
            </a:r>
            <a:r>
              <a:rPr lang="fr-FR" dirty="0" err="1">
                <a:latin typeface="Arial Narrow" panose="020B0606020202030204" pitchFamily="34" charset="0"/>
              </a:rPr>
              <a:t>funding</a:t>
            </a:r>
            <a:r>
              <a:rPr lang="fr-FR" dirty="0">
                <a:latin typeface="Arial Narrow" panose="020B0606020202030204" pitchFamily="34" charset="0"/>
              </a:rPr>
              <a:t> </a:t>
            </a:r>
            <a:r>
              <a:rPr lang="fr-FR" dirty="0" err="1">
                <a:latin typeface="Arial Narrow" panose="020B0606020202030204" pitchFamily="34" charset="0"/>
              </a:rPr>
              <a:t>increase</a:t>
            </a:r>
            <a:r>
              <a:rPr lang="fr-FR" dirty="0">
                <a:latin typeface="Arial Narrow" panose="020B0606020202030204" pitchFamily="34" charset="0"/>
              </a:rPr>
              <a:t> or </a:t>
            </a:r>
            <a:r>
              <a:rPr lang="fr-FR" dirty="0" err="1">
                <a:latin typeface="Arial Narrow" panose="020B0606020202030204" pitchFamily="34" charset="0"/>
              </a:rPr>
              <a:t>cut</a:t>
            </a:r>
            <a:r>
              <a:rPr lang="fr-FR" dirty="0">
                <a:latin typeface="Arial Narrow" panose="020B0606020202030204" pitchFamily="34" charset="0"/>
              </a:rPr>
              <a:t> </a:t>
            </a:r>
            <a:r>
              <a:rPr lang="fr-FR" dirty="0" err="1">
                <a:latin typeface="Arial Narrow" panose="020B0606020202030204" pitchFamily="34" charset="0"/>
              </a:rPr>
              <a:t>within</a:t>
            </a:r>
            <a:r>
              <a:rPr lang="fr-FR" dirty="0">
                <a:latin typeface="Arial Narrow" panose="020B0606020202030204" pitchFamily="34" charset="0"/>
              </a:rPr>
              <a:t> the </a:t>
            </a:r>
            <a:r>
              <a:rPr lang="fr-FR" dirty="0" err="1">
                <a:latin typeface="Arial Narrow" panose="020B0606020202030204" pitchFamily="34" charset="0"/>
              </a:rPr>
              <a:t>remaining</a:t>
            </a:r>
            <a:r>
              <a:rPr lang="fr-FR" dirty="0">
                <a:latin typeface="Arial Narrow" panose="020B0606020202030204" pitchFamily="34" charset="0"/>
              </a:rPr>
              <a:t> </a:t>
            </a:r>
            <a:r>
              <a:rPr lang="fr-FR" dirty="0" err="1">
                <a:latin typeface="Arial Narrow" panose="020B0606020202030204" pitchFamily="34" charset="0"/>
              </a:rPr>
              <a:t>period</a:t>
            </a:r>
            <a:r>
              <a:rPr lang="fr-FR" dirty="0">
                <a:latin typeface="Arial Narrow" panose="020B0606020202030204" pitchFamily="34" charset="0"/>
              </a:rPr>
              <a:t>.</a:t>
            </a:r>
          </a:p>
          <a:p>
            <a:pPr lvl="1"/>
            <a:r>
              <a:rPr lang="fr-FR" dirty="0">
                <a:latin typeface="Arial Narrow" panose="020B0606020202030204" pitchFamily="34" charset="0"/>
              </a:rPr>
              <a:t>The total </a:t>
            </a:r>
            <a:r>
              <a:rPr lang="fr-FR" dirty="0" err="1">
                <a:latin typeface="Arial Narrow" panose="020B0606020202030204" pitchFamily="34" charset="0"/>
              </a:rPr>
              <a:t>period</a:t>
            </a:r>
            <a:r>
              <a:rPr lang="fr-FR" dirty="0">
                <a:latin typeface="Arial Narrow" panose="020B0606020202030204" pitchFamily="34" charset="0"/>
              </a:rPr>
              <a:t> of design, </a:t>
            </a:r>
            <a:r>
              <a:rPr lang="fr-FR" dirty="0" err="1">
                <a:latin typeface="Arial Narrow" panose="020B0606020202030204" pitchFamily="34" charset="0"/>
              </a:rPr>
              <a:t>implementation</a:t>
            </a:r>
            <a:r>
              <a:rPr lang="fr-FR" dirty="0">
                <a:latin typeface="Arial Narrow" panose="020B0606020202030204" pitchFamily="34" charset="0"/>
              </a:rPr>
              <a:t> and </a:t>
            </a:r>
            <a:r>
              <a:rPr lang="fr-FR" dirty="0" err="1">
                <a:latin typeface="Arial Narrow" panose="020B0606020202030204" pitchFamily="34" charset="0"/>
              </a:rPr>
              <a:t>execution</a:t>
            </a:r>
            <a:r>
              <a:rPr lang="fr-FR" dirty="0">
                <a:latin typeface="Arial Narrow" panose="020B0606020202030204" pitchFamily="34" charset="0"/>
              </a:rPr>
              <a:t> </a:t>
            </a:r>
            <a:r>
              <a:rPr lang="fr-FR" dirty="0" err="1">
                <a:latin typeface="Arial Narrow" panose="020B0606020202030204" pitchFamily="34" charset="0"/>
              </a:rPr>
              <a:t>should</a:t>
            </a:r>
            <a:r>
              <a:rPr lang="fr-FR" dirty="0">
                <a:latin typeface="Arial Narrow" panose="020B0606020202030204" pitchFamily="34" charset="0"/>
              </a:rPr>
              <a:t> not </a:t>
            </a:r>
            <a:r>
              <a:rPr lang="fr-FR" dirty="0" err="1">
                <a:latin typeface="Arial Narrow" panose="020B0606020202030204" pitchFamily="34" charset="0"/>
              </a:rPr>
              <a:t>exceed</a:t>
            </a:r>
            <a:r>
              <a:rPr lang="fr-FR" dirty="0">
                <a:latin typeface="Arial Narrow" panose="020B0606020202030204" pitchFamily="34" charset="0"/>
              </a:rPr>
              <a:t> 4 </a:t>
            </a:r>
            <a:r>
              <a:rPr lang="fr-FR" dirty="0" err="1">
                <a:latin typeface="Arial Narrow" panose="020B0606020202030204" pitchFamily="34" charset="0"/>
              </a:rPr>
              <a:t>years</a:t>
            </a:r>
            <a:endParaRPr lang="fr-FR" dirty="0">
              <a:latin typeface="Arial Narrow" panose="020B0606020202030204" pitchFamily="34" charset="0"/>
            </a:endParaRPr>
          </a:p>
          <a:p>
            <a:endParaRPr lang="fr-FR" dirty="0"/>
          </a:p>
        </p:txBody>
      </p:sp>
    </p:spTree>
    <p:extLst>
      <p:ext uri="{BB962C8B-B14F-4D97-AF65-F5344CB8AC3E}">
        <p14:creationId xmlns:p14="http://schemas.microsoft.com/office/powerpoint/2010/main" val="316062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B352D-D230-4C3A-8183-390022985D8A}"/>
              </a:ext>
            </a:extLst>
          </p:cNvPr>
          <p:cNvSpPr>
            <a:spLocks noGrp="1"/>
          </p:cNvSpPr>
          <p:nvPr>
            <p:ph type="title"/>
          </p:nvPr>
        </p:nvSpPr>
        <p:spPr/>
        <p:txBody>
          <a:bodyPr/>
          <a:lstStyle/>
          <a:p>
            <a:r>
              <a:rPr lang="fr-FR" dirty="0">
                <a:latin typeface="Impact" panose="020B0806030902050204" pitchFamily="34" charset="0"/>
              </a:rPr>
              <a:t>ARPA - </a:t>
            </a:r>
            <a:r>
              <a:rPr lang="fr-FR" dirty="0" err="1">
                <a:latin typeface="Impact" panose="020B0806030902050204" pitchFamily="34" charset="0"/>
              </a:rPr>
              <a:t>Boundary</a:t>
            </a:r>
            <a:r>
              <a:rPr lang="fr-FR" dirty="0">
                <a:latin typeface="Impact" panose="020B0806030902050204" pitchFamily="34" charset="0"/>
              </a:rPr>
              <a:t> conditions</a:t>
            </a:r>
          </a:p>
        </p:txBody>
      </p:sp>
      <p:sp>
        <p:nvSpPr>
          <p:cNvPr id="3" name="Espace réservé du contenu 2">
            <a:extLst>
              <a:ext uri="{FF2B5EF4-FFF2-40B4-BE49-F238E27FC236}">
                <a16:creationId xmlns:a16="http://schemas.microsoft.com/office/drawing/2014/main" id="{DEDA06C1-5486-4072-82BC-4E12F37855A2}"/>
              </a:ext>
            </a:extLst>
          </p:cNvPr>
          <p:cNvSpPr>
            <a:spLocks noGrp="1"/>
          </p:cNvSpPr>
          <p:nvPr>
            <p:ph idx="1"/>
          </p:nvPr>
        </p:nvSpPr>
        <p:spPr/>
        <p:txBody>
          <a:bodyPr>
            <a:normAutofit fontScale="85000" lnSpcReduction="20000"/>
          </a:bodyPr>
          <a:lstStyle/>
          <a:p>
            <a:pPr lvl="0"/>
            <a:r>
              <a:rPr lang="en-US" dirty="0">
                <a:latin typeface="Arial Narrow" panose="020B0606020202030204" pitchFamily="34" charset="0"/>
              </a:rPr>
              <a:t>it is possible to organize efficiently research &amp; innovation </a:t>
            </a:r>
            <a:r>
              <a:rPr lang="en-US" i="1" dirty="0">
                <a:latin typeface="Arial Narrow" panose="020B0606020202030204" pitchFamily="34" charset="0"/>
              </a:rPr>
              <a:t>around a technology related missions or a set of overarching goals</a:t>
            </a:r>
            <a:r>
              <a:rPr lang="en-US" dirty="0">
                <a:latin typeface="Arial Narrow" panose="020B0606020202030204" pitchFamily="34" charset="0"/>
              </a:rPr>
              <a:t>; </a:t>
            </a:r>
            <a:endParaRPr lang="fr-FR" dirty="0">
              <a:latin typeface="Arial Narrow" panose="020B0606020202030204" pitchFamily="34" charset="0"/>
            </a:endParaRPr>
          </a:p>
          <a:p>
            <a:pPr lvl="0"/>
            <a:r>
              <a:rPr lang="en-US" dirty="0">
                <a:latin typeface="Arial Narrow" panose="020B0606020202030204" pitchFamily="34" charset="0"/>
              </a:rPr>
              <a:t>it proved to be particularly optimal for </a:t>
            </a:r>
            <a:r>
              <a:rPr lang="en-US" i="1" dirty="0">
                <a:latin typeface="Arial Narrow" panose="020B0606020202030204" pitchFamily="34" charset="0"/>
              </a:rPr>
              <a:t>technological areas where technology exists, is relatively unexplored and  has great potential for improvemen</a:t>
            </a:r>
            <a:r>
              <a:rPr lang="en-US" dirty="0">
                <a:latin typeface="Arial Narrow" panose="020B0606020202030204" pitchFamily="34" charset="0"/>
              </a:rPr>
              <a:t>t;</a:t>
            </a:r>
            <a:endParaRPr lang="fr-FR" dirty="0">
              <a:latin typeface="Arial Narrow" panose="020B0606020202030204" pitchFamily="34" charset="0"/>
            </a:endParaRPr>
          </a:p>
          <a:p>
            <a:r>
              <a:rPr lang="fr-FR" dirty="0">
                <a:latin typeface="Arial Narrow" panose="020B0606020202030204" pitchFamily="34" charset="0"/>
              </a:rPr>
              <a:t>But…</a:t>
            </a:r>
          </a:p>
          <a:p>
            <a:r>
              <a:rPr lang="fr-FR" dirty="0">
                <a:latin typeface="Arial Narrow" panose="020B0606020202030204" pitchFamily="34" charset="0"/>
              </a:rPr>
              <a:t>A </a:t>
            </a:r>
            <a:r>
              <a:rPr lang="fr-FR" dirty="0" err="1">
                <a:latin typeface="Arial Narrow" panose="020B0606020202030204" pitchFamily="34" charset="0"/>
              </a:rPr>
              <a:t>true</a:t>
            </a:r>
            <a:r>
              <a:rPr lang="fr-FR" dirty="0">
                <a:latin typeface="Arial Narrow" panose="020B0606020202030204" pitchFamily="34" charset="0"/>
              </a:rPr>
              <a:t> ARPA </a:t>
            </a:r>
            <a:r>
              <a:rPr lang="fr-FR" dirty="0" err="1">
                <a:latin typeface="Arial Narrow" panose="020B0606020202030204" pitchFamily="34" charset="0"/>
              </a:rPr>
              <a:t>schema</a:t>
            </a:r>
            <a:r>
              <a:rPr lang="fr-FR" dirty="0">
                <a:latin typeface="Arial Narrow" panose="020B0606020202030204" pitchFamily="34" charset="0"/>
              </a:rPr>
              <a:t> </a:t>
            </a:r>
            <a:r>
              <a:rPr lang="fr-FR" dirty="0" err="1">
                <a:latin typeface="Arial Narrow" panose="020B0606020202030204" pitchFamily="34" charset="0"/>
              </a:rPr>
              <a:t>implies</a:t>
            </a:r>
            <a:r>
              <a:rPr lang="fr-FR" dirty="0">
                <a:latin typeface="Arial Narrow" panose="020B0606020202030204" pitchFamily="34" charset="0"/>
              </a:rPr>
              <a:t> for </a:t>
            </a:r>
            <a:r>
              <a:rPr lang="fr-FR" dirty="0" err="1">
                <a:latin typeface="Arial Narrow" panose="020B0606020202030204" pitchFamily="34" charset="0"/>
              </a:rPr>
              <a:t>scientist</a:t>
            </a:r>
            <a:r>
              <a:rPr lang="fr-FR" dirty="0">
                <a:latin typeface="Arial Narrow" panose="020B0606020202030204" pitchFamily="34" charset="0"/>
              </a:rPr>
              <a:t> to </a:t>
            </a:r>
            <a:r>
              <a:rPr lang="fr-FR" dirty="0" err="1">
                <a:latin typeface="Arial Narrow" panose="020B0606020202030204" pitchFamily="34" charset="0"/>
              </a:rPr>
              <a:t>adjust</a:t>
            </a:r>
            <a:r>
              <a:rPr lang="fr-FR" dirty="0">
                <a:latin typeface="Arial Narrow" panose="020B0606020202030204" pitchFamily="34" charset="0"/>
              </a:rPr>
              <a:t> </a:t>
            </a:r>
            <a:r>
              <a:rPr lang="fr-FR" dirty="0" err="1">
                <a:latin typeface="Arial Narrow" panose="020B0606020202030204" pitchFamily="34" charset="0"/>
              </a:rPr>
              <a:t>her</a:t>
            </a:r>
            <a:r>
              <a:rPr lang="fr-FR" dirty="0">
                <a:latin typeface="Arial Narrow" panose="020B0606020202030204" pitchFamily="34" charset="0"/>
              </a:rPr>
              <a:t> </a:t>
            </a:r>
            <a:r>
              <a:rPr lang="fr-FR" dirty="0" err="1">
                <a:latin typeface="Arial Narrow" panose="020B0606020202030204" pitchFamily="34" charset="0"/>
              </a:rPr>
              <a:t>research</a:t>
            </a:r>
            <a:r>
              <a:rPr lang="fr-FR" dirty="0">
                <a:latin typeface="Arial Narrow" panose="020B0606020202030204" pitchFamily="34" charset="0"/>
              </a:rPr>
              <a:t> agenda to fit the mission, a </a:t>
            </a:r>
            <a:r>
              <a:rPr lang="fr-FR" dirty="0" err="1">
                <a:latin typeface="Arial Narrow" panose="020B0606020202030204" pitchFamily="34" charset="0"/>
              </a:rPr>
              <a:t>significant</a:t>
            </a:r>
            <a:r>
              <a:rPr lang="fr-FR" dirty="0">
                <a:latin typeface="Arial Narrow" panose="020B0606020202030204" pitchFamily="34" charset="0"/>
              </a:rPr>
              <a:t> </a:t>
            </a:r>
            <a:r>
              <a:rPr lang="fr-FR" dirty="0" err="1">
                <a:latin typeface="Arial Narrow" panose="020B0606020202030204" pitchFamily="34" charset="0"/>
              </a:rPr>
              <a:t>decrease</a:t>
            </a:r>
            <a:r>
              <a:rPr lang="fr-FR" dirty="0">
                <a:latin typeface="Arial Narrow" panose="020B0606020202030204" pitchFamily="34" charset="0"/>
              </a:rPr>
              <a:t> of </a:t>
            </a:r>
            <a:r>
              <a:rPr lang="fr-FR" dirty="0" err="1">
                <a:latin typeface="Arial Narrow" panose="020B0606020202030204" pitchFamily="34" charset="0"/>
              </a:rPr>
              <a:t>freedom</a:t>
            </a:r>
            <a:r>
              <a:rPr lang="fr-FR" dirty="0">
                <a:latin typeface="Arial Narrow" panose="020B0606020202030204" pitchFamily="34" charset="0"/>
              </a:rPr>
              <a:t> to </a:t>
            </a:r>
            <a:r>
              <a:rPr lang="fr-FR" dirty="0" err="1">
                <a:latin typeface="Arial Narrow" panose="020B0606020202030204" pitchFamily="34" charset="0"/>
              </a:rPr>
              <a:t>experiment</a:t>
            </a:r>
            <a:r>
              <a:rPr lang="fr-FR" dirty="0">
                <a:latin typeface="Arial Narrow" panose="020B0606020202030204" pitchFamily="34" charset="0"/>
              </a:rPr>
              <a:t> and </a:t>
            </a:r>
            <a:r>
              <a:rPr lang="fr-FR" dirty="0" err="1">
                <a:latin typeface="Arial Narrow" panose="020B0606020202030204" pitchFamily="34" charset="0"/>
              </a:rPr>
              <a:t>decentralized</a:t>
            </a:r>
            <a:r>
              <a:rPr lang="fr-FR" dirty="0">
                <a:latin typeface="Arial Narrow" panose="020B0606020202030204" pitchFamily="34" charset="0"/>
              </a:rPr>
              <a:t> initiative. </a:t>
            </a:r>
          </a:p>
          <a:p>
            <a:r>
              <a:rPr lang="fr-FR" dirty="0" err="1">
                <a:latin typeface="Arial Narrow" panose="020B0606020202030204" pitchFamily="34" charset="0"/>
              </a:rPr>
              <a:t>Empowered</a:t>
            </a:r>
            <a:r>
              <a:rPr lang="fr-FR" dirty="0">
                <a:latin typeface="Arial Narrow" panose="020B0606020202030204" pitchFamily="34" charset="0"/>
              </a:rPr>
              <a:t> staff and program managers of high standing and </a:t>
            </a:r>
            <a:r>
              <a:rPr lang="fr-FR" dirty="0" err="1">
                <a:latin typeface="Arial Narrow" panose="020B0606020202030204" pitchFamily="34" charset="0"/>
              </a:rPr>
              <a:t>reputation</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a </a:t>
            </a:r>
            <a:r>
              <a:rPr lang="fr-FR" dirty="0" err="1">
                <a:latin typeface="Arial Narrow" panose="020B0606020202030204" pitchFamily="34" charset="0"/>
              </a:rPr>
              <a:t>boundary</a:t>
            </a:r>
            <a:r>
              <a:rPr lang="fr-FR" dirty="0">
                <a:latin typeface="Arial Narrow" panose="020B0606020202030204" pitchFamily="34" charset="0"/>
              </a:rPr>
              <a:t> condition </a:t>
            </a:r>
            <a:r>
              <a:rPr lang="fr-FR" dirty="0" err="1">
                <a:latin typeface="Arial Narrow" panose="020B0606020202030204" pitchFamily="34" charset="0"/>
              </a:rPr>
              <a:t>which</a:t>
            </a:r>
            <a:r>
              <a:rPr lang="fr-FR" dirty="0">
                <a:latin typeface="Arial Narrow" panose="020B0606020202030204" pitchFamily="34" charset="0"/>
              </a:rPr>
              <a:t> </a:t>
            </a:r>
            <a:r>
              <a:rPr lang="fr-FR" dirty="0" err="1">
                <a:latin typeface="Arial Narrow" panose="020B0606020202030204" pitchFamily="34" charset="0"/>
              </a:rPr>
              <a:t>might</a:t>
            </a:r>
            <a:r>
              <a:rPr lang="fr-FR" dirty="0">
                <a:latin typeface="Arial Narrow" panose="020B0606020202030204" pitchFamily="34" charset="0"/>
              </a:rPr>
              <a:t> </a:t>
            </a:r>
            <a:r>
              <a:rPr lang="fr-FR" dirty="0" err="1">
                <a:latin typeface="Arial Narrow" panose="020B0606020202030204" pitchFamily="34" charset="0"/>
              </a:rPr>
              <a:t>be</a:t>
            </a:r>
            <a:r>
              <a:rPr lang="fr-FR" dirty="0">
                <a:latin typeface="Arial Narrow" panose="020B0606020202030204" pitchFamily="34" charset="0"/>
              </a:rPr>
              <a:t> </a:t>
            </a:r>
            <a:r>
              <a:rPr lang="fr-FR" dirty="0" err="1">
                <a:latin typeface="Arial Narrow" panose="020B0606020202030204" pitchFamily="34" charset="0"/>
              </a:rPr>
              <a:t>difficult</a:t>
            </a:r>
            <a:r>
              <a:rPr lang="fr-FR" dirty="0">
                <a:latin typeface="Arial Narrow" panose="020B0606020202030204" pitchFamily="34" charset="0"/>
              </a:rPr>
              <a:t> to </a:t>
            </a:r>
            <a:r>
              <a:rPr lang="fr-FR" dirty="0" err="1">
                <a:latin typeface="Arial Narrow" panose="020B0606020202030204" pitchFamily="34" charset="0"/>
              </a:rPr>
              <a:t>fullfil</a:t>
            </a:r>
            <a:r>
              <a:rPr lang="fr-FR" dirty="0">
                <a:latin typeface="Arial Narrow" panose="020B0606020202030204" pitchFamily="34" charset="0"/>
              </a:rPr>
              <a:t> in Europe. </a:t>
            </a:r>
          </a:p>
          <a:p>
            <a:pPr lvl="1"/>
            <a:r>
              <a:rPr lang="fr-FR" dirty="0">
                <a:latin typeface="Arial Narrow" panose="020B0606020202030204" pitchFamily="34" charset="0"/>
              </a:rPr>
              <a:t>US culture of </a:t>
            </a:r>
            <a:r>
              <a:rPr lang="fr-FR" i="1" dirty="0">
                <a:latin typeface="Arial Narrow" panose="020B0606020202030204" pitchFamily="34" charset="0"/>
              </a:rPr>
              <a:t>va et vient</a:t>
            </a:r>
            <a:r>
              <a:rPr lang="fr-FR" dirty="0">
                <a:latin typeface="Arial Narrow" panose="020B0606020202030204" pitchFamily="34" charset="0"/>
              </a:rPr>
              <a:t> </a:t>
            </a:r>
            <a:r>
              <a:rPr lang="fr-FR" dirty="0" err="1">
                <a:latin typeface="Arial Narrow" panose="020B0606020202030204" pitchFamily="34" charset="0"/>
              </a:rPr>
              <a:t>between</a:t>
            </a:r>
            <a:r>
              <a:rPr lang="fr-FR" dirty="0">
                <a:latin typeface="Arial Narrow" panose="020B0606020202030204" pitchFamily="34" charset="0"/>
              </a:rPr>
              <a:t> the public and the </a:t>
            </a:r>
            <a:r>
              <a:rPr lang="fr-FR" dirty="0" err="1">
                <a:latin typeface="Arial Narrow" panose="020B0606020202030204" pitchFamily="34" charset="0"/>
              </a:rPr>
              <a:t>private</a:t>
            </a:r>
            <a:r>
              <a:rPr lang="fr-FR" dirty="0">
                <a:latin typeface="Arial Narrow" panose="020B0606020202030204" pitchFamily="34" charset="0"/>
              </a:rPr>
              <a:t> </a:t>
            </a:r>
            <a:r>
              <a:rPr lang="fr-FR" dirty="0" err="1">
                <a:latin typeface="Arial Narrow" panose="020B0606020202030204" pitchFamily="34" charset="0"/>
              </a:rPr>
              <a:t>sector</a:t>
            </a:r>
            <a:r>
              <a:rPr lang="fr-FR" dirty="0">
                <a:latin typeface="Arial Narrow" panose="020B0606020202030204" pitchFamily="34" charset="0"/>
              </a:rPr>
              <a:t> for high </a:t>
            </a:r>
            <a:r>
              <a:rPr lang="fr-FR" dirty="0" err="1">
                <a:latin typeface="Arial Narrow" panose="020B0606020202030204" pitchFamily="34" charset="0"/>
              </a:rPr>
              <a:t>caliber</a:t>
            </a:r>
            <a:r>
              <a:rPr lang="fr-FR" dirty="0">
                <a:latin typeface="Arial Narrow" panose="020B0606020202030204" pitchFamily="34" charset="0"/>
              </a:rPr>
              <a:t> </a:t>
            </a:r>
            <a:r>
              <a:rPr lang="fr-FR" dirty="0" err="1">
                <a:latin typeface="Arial Narrow" panose="020B0606020202030204" pitchFamily="34" charset="0"/>
              </a:rPr>
              <a:t>scientists</a:t>
            </a:r>
            <a:r>
              <a:rPr lang="fr-FR" dirty="0">
                <a:latin typeface="Arial Narrow" panose="020B0606020202030204" pitchFamily="34" charset="0"/>
              </a:rPr>
              <a:t> and managers </a:t>
            </a:r>
            <a:r>
              <a:rPr lang="fr-FR" dirty="0" err="1">
                <a:latin typeface="Arial Narrow" panose="020B0606020202030204" pitchFamily="34" charset="0"/>
              </a:rPr>
              <a:t>is</a:t>
            </a:r>
            <a:r>
              <a:rPr lang="fr-FR" dirty="0">
                <a:latin typeface="Arial Narrow" panose="020B0606020202030204" pitchFamily="34" charset="0"/>
              </a:rPr>
              <a:t> a </a:t>
            </a:r>
            <a:r>
              <a:rPr lang="fr-FR" dirty="0" err="1">
                <a:latin typeface="Arial Narrow" panose="020B0606020202030204" pitchFamily="34" charset="0"/>
              </a:rPr>
              <a:t>strength</a:t>
            </a:r>
            <a:r>
              <a:rPr lang="fr-FR" dirty="0">
                <a:latin typeface="Arial Narrow" panose="020B0606020202030204" pitchFamily="34" charset="0"/>
              </a:rPr>
              <a:t> </a:t>
            </a:r>
            <a:r>
              <a:rPr lang="fr-FR" dirty="0" err="1">
                <a:latin typeface="Arial Narrow" panose="020B0606020202030204" pitchFamily="34" charset="0"/>
              </a:rPr>
              <a:t>here</a:t>
            </a:r>
            <a:r>
              <a:rPr lang="fr-FR" dirty="0">
                <a:latin typeface="Arial Narrow" panose="020B0606020202030204" pitchFamily="34" charset="0"/>
              </a:rPr>
              <a:t> as </a:t>
            </a:r>
            <a:r>
              <a:rPr lang="fr-FR" dirty="0" err="1">
                <a:latin typeface="Arial Narrow" panose="020B0606020202030204" pitchFamily="34" charset="0"/>
              </a:rPr>
              <a:t>well</a:t>
            </a:r>
            <a:r>
              <a:rPr lang="fr-FR" dirty="0">
                <a:latin typeface="Arial Narrow" panose="020B0606020202030204" pitchFamily="34" charset="0"/>
              </a:rPr>
              <a:t> as </a:t>
            </a:r>
            <a:r>
              <a:rPr lang="fr-FR" dirty="0" err="1">
                <a:latin typeface="Arial Narrow" panose="020B0606020202030204" pitchFamily="34" charset="0"/>
              </a:rPr>
              <a:t>some</a:t>
            </a:r>
            <a:r>
              <a:rPr lang="fr-FR" dirty="0">
                <a:latin typeface="Arial Narrow" panose="020B0606020202030204" pitchFamily="34" charset="0"/>
              </a:rPr>
              <a:t> </a:t>
            </a:r>
            <a:r>
              <a:rPr lang="fr-FR" dirty="0" err="1">
                <a:latin typeface="Arial Narrow" panose="020B0606020202030204" pitchFamily="34" charset="0"/>
              </a:rPr>
              <a:t>wage</a:t>
            </a:r>
            <a:r>
              <a:rPr lang="fr-FR" dirty="0">
                <a:latin typeface="Arial Narrow" panose="020B0606020202030204" pitchFamily="34" charset="0"/>
              </a:rPr>
              <a:t> </a:t>
            </a:r>
            <a:r>
              <a:rPr lang="fr-FR" dirty="0" err="1">
                <a:latin typeface="Arial Narrow" panose="020B0606020202030204" pitchFamily="34" charset="0"/>
              </a:rPr>
              <a:t>flexibility</a:t>
            </a:r>
            <a:r>
              <a:rPr lang="fr-FR" dirty="0">
                <a:latin typeface="Arial Narrow" panose="020B0606020202030204" pitchFamily="34" charset="0"/>
              </a:rPr>
              <a:t> </a:t>
            </a:r>
            <a:r>
              <a:rPr lang="fr-FR" dirty="0" err="1">
                <a:latin typeface="Arial Narrow" panose="020B0606020202030204" pitchFamily="34" charset="0"/>
              </a:rPr>
              <a:t>which</a:t>
            </a:r>
            <a:r>
              <a:rPr lang="fr-FR" dirty="0">
                <a:latin typeface="Arial Narrow" panose="020B0606020202030204" pitchFamily="34" charset="0"/>
              </a:rPr>
              <a:t> can </a:t>
            </a:r>
            <a:r>
              <a:rPr lang="fr-FR" dirty="0" err="1">
                <a:latin typeface="Arial Narrow" panose="020B0606020202030204" pitchFamily="34" charset="0"/>
              </a:rPr>
              <a:t>be</a:t>
            </a:r>
            <a:r>
              <a:rPr lang="fr-FR" dirty="0">
                <a:latin typeface="Arial Narrow" panose="020B0606020202030204" pitchFamily="34" charset="0"/>
              </a:rPr>
              <a:t> </a:t>
            </a:r>
            <a:r>
              <a:rPr lang="fr-FR" dirty="0" err="1">
                <a:latin typeface="Arial Narrow" panose="020B0606020202030204" pitchFamily="34" charset="0"/>
              </a:rPr>
              <a:t>used</a:t>
            </a:r>
            <a:r>
              <a:rPr lang="fr-FR" dirty="0">
                <a:latin typeface="Arial Narrow" panose="020B0606020202030204" pitchFamily="34" charset="0"/>
              </a:rPr>
              <a:t> </a:t>
            </a:r>
            <a:r>
              <a:rPr lang="fr-FR" dirty="0" err="1">
                <a:latin typeface="Arial Narrow" panose="020B0606020202030204" pitchFamily="34" charset="0"/>
              </a:rPr>
              <a:t>within</a:t>
            </a:r>
            <a:r>
              <a:rPr lang="fr-FR" dirty="0">
                <a:latin typeface="Arial Narrow" panose="020B0606020202030204" pitchFamily="34" charset="0"/>
              </a:rPr>
              <a:t> the public administration to propose attractive package to high </a:t>
            </a:r>
            <a:r>
              <a:rPr lang="fr-FR" dirty="0" err="1">
                <a:latin typeface="Arial Narrow" panose="020B0606020202030204" pitchFamily="34" charset="0"/>
              </a:rPr>
              <a:t>caliber</a:t>
            </a:r>
            <a:r>
              <a:rPr lang="fr-FR" dirty="0">
                <a:latin typeface="Arial Narrow" panose="020B0606020202030204" pitchFamily="34" charset="0"/>
              </a:rPr>
              <a:t> managers or </a:t>
            </a:r>
            <a:r>
              <a:rPr lang="fr-FR" dirty="0" err="1">
                <a:latin typeface="Arial Narrow" panose="020B0606020202030204" pitchFamily="34" charset="0"/>
              </a:rPr>
              <a:t>scientists</a:t>
            </a:r>
            <a:r>
              <a:rPr lang="fr-FR" dirty="0">
                <a:latin typeface="Arial Narrow" panose="020B0606020202030204" pitchFamily="34" charset="0"/>
              </a:rPr>
              <a:t> (</a:t>
            </a:r>
            <a:r>
              <a:rPr lang="fr-FR" dirty="0" err="1">
                <a:latin typeface="Arial Narrow" panose="020B0606020202030204" pitchFamily="34" charset="0"/>
              </a:rPr>
              <a:t>coming</a:t>
            </a:r>
            <a:r>
              <a:rPr lang="fr-FR" dirty="0">
                <a:latin typeface="Arial Narrow" panose="020B0606020202030204" pitchFamily="34" charset="0"/>
              </a:rPr>
              <a:t> </a:t>
            </a:r>
            <a:r>
              <a:rPr lang="fr-FR" dirty="0" err="1">
                <a:latin typeface="Arial Narrow" panose="020B0606020202030204" pitchFamily="34" charset="0"/>
              </a:rPr>
              <a:t>from</a:t>
            </a:r>
            <a:r>
              <a:rPr lang="fr-FR" dirty="0">
                <a:latin typeface="Arial Narrow" panose="020B0606020202030204" pitchFamily="34" charset="0"/>
              </a:rPr>
              <a:t> </a:t>
            </a:r>
            <a:r>
              <a:rPr lang="fr-FR" dirty="0" err="1">
                <a:latin typeface="Arial Narrow" panose="020B0606020202030204" pitchFamily="34" charset="0"/>
              </a:rPr>
              <a:t>private</a:t>
            </a:r>
            <a:r>
              <a:rPr lang="fr-FR" dirty="0">
                <a:latin typeface="Arial Narrow" panose="020B0606020202030204" pitchFamily="34" charset="0"/>
              </a:rPr>
              <a:t> </a:t>
            </a:r>
            <a:r>
              <a:rPr lang="fr-FR" dirty="0" err="1">
                <a:latin typeface="Arial Narrow" panose="020B0606020202030204" pitchFamily="34" charset="0"/>
              </a:rPr>
              <a:t>companies</a:t>
            </a:r>
            <a:r>
              <a:rPr lang="fr-FR" dirty="0">
                <a:latin typeface="Arial Narrow" panose="020B0606020202030204" pitchFamily="34" charset="0"/>
              </a:rPr>
              <a:t> or top </a:t>
            </a:r>
            <a:r>
              <a:rPr lang="fr-FR" dirty="0" err="1">
                <a:latin typeface="Arial Narrow" panose="020B0606020202030204" pitchFamily="34" charset="0"/>
              </a:rPr>
              <a:t>universities</a:t>
            </a:r>
            <a:r>
              <a:rPr lang="fr-FR" dirty="0">
                <a:latin typeface="Arial Narrow" panose="020B0606020202030204" pitchFamily="34" charset="0"/>
              </a:rPr>
              <a:t>) for a 3 to 5 </a:t>
            </a:r>
            <a:r>
              <a:rPr lang="fr-FR" dirty="0" err="1">
                <a:latin typeface="Arial Narrow" panose="020B0606020202030204" pitchFamily="34" charset="0"/>
              </a:rPr>
              <a:t>years</a:t>
            </a:r>
            <a:r>
              <a:rPr lang="fr-FR" dirty="0">
                <a:latin typeface="Arial Narrow" panose="020B0606020202030204" pitchFamily="34" charset="0"/>
              </a:rPr>
              <a:t> </a:t>
            </a:r>
            <a:r>
              <a:rPr lang="fr-FR" dirty="0" err="1">
                <a:latin typeface="Arial Narrow" panose="020B0606020202030204" pitchFamily="34" charset="0"/>
              </a:rPr>
              <a:t>temporary</a:t>
            </a:r>
            <a:r>
              <a:rPr lang="fr-FR" dirty="0">
                <a:latin typeface="Arial Narrow" panose="020B0606020202030204" pitchFamily="34" charset="0"/>
              </a:rPr>
              <a:t> position in the public </a:t>
            </a:r>
            <a:r>
              <a:rPr lang="fr-FR" dirty="0" err="1">
                <a:latin typeface="Arial Narrow" panose="020B0606020202030204" pitchFamily="34" charset="0"/>
              </a:rPr>
              <a:t>sector</a:t>
            </a:r>
            <a:r>
              <a:rPr lang="fr-FR" dirty="0">
                <a:latin typeface="Arial Narrow" panose="020B0606020202030204" pitchFamily="34" charset="0"/>
              </a:rPr>
              <a:t> to manage an ARPA program. </a:t>
            </a:r>
          </a:p>
          <a:p>
            <a:endParaRPr lang="fr-FR" dirty="0"/>
          </a:p>
        </p:txBody>
      </p:sp>
    </p:spTree>
    <p:extLst>
      <p:ext uri="{BB962C8B-B14F-4D97-AF65-F5344CB8AC3E}">
        <p14:creationId xmlns:p14="http://schemas.microsoft.com/office/powerpoint/2010/main" val="61483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C20A1-F82F-4E93-9CF8-89A6B24B66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82BD8C-BABA-48E3-90C8-4515B69B9D13}"/>
              </a:ext>
            </a:extLst>
          </p:cNvPr>
          <p:cNvSpPr>
            <a:spLocks noGrp="1"/>
          </p:cNvSpPr>
          <p:nvPr>
            <p:ph idx="1"/>
          </p:nvPr>
        </p:nvSpPr>
        <p:spPr/>
        <p:txBody>
          <a:bodyPr/>
          <a:lstStyle/>
          <a:p>
            <a:r>
              <a:rPr lang="fr-FR" dirty="0">
                <a:latin typeface="Arial Narrow" panose="020B0606020202030204" pitchFamily="34" charset="0"/>
              </a:rPr>
              <a:t>Grant, </a:t>
            </a:r>
            <a:r>
              <a:rPr lang="fr-FR" dirty="0" err="1">
                <a:latin typeface="Arial Narrow" panose="020B0606020202030204" pitchFamily="34" charset="0"/>
              </a:rPr>
              <a:t>prize</a:t>
            </a:r>
            <a:r>
              <a:rPr lang="fr-FR" dirty="0">
                <a:latin typeface="Arial Narrow" panose="020B0606020202030204" pitchFamily="34" charset="0"/>
              </a:rPr>
              <a:t>, public </a:t>
            </a:r>
            <a:r>
              <a:rPr lang="fr-FR" dirty="0" err="1">
                <a:latin typeface="Arial Narrow" panose="020B0606020202030204" pitchFamily="34" charset="0"/>
              </a:rPr>
              <a:t>procurement</a:t>
            </a:r>
            <a:r>
              <a:rPr lang="fr-FR" dirty="0">
                <a:latin typeface="Arial Narrow" panose="020B0606020202030204" pitchFamily="34" charset="0"/>
              </a:rPr>
              <a:t>?</a:t>
            </a:r>
          </a:p>
          <a:p>
            <a:r>
              <a:rPr lang="fr-FR" dirty="0">
                <a:latin typeface="Arial Narrow" panose="020B0606020202030204" pitchFamily="34" charset="0"/>
              </a:rPr>
              <a:t>Push program</a:t>
            </a:r>
          </a:p>
          <a:p>
            <a:r>
              <a:rPr lang="fr-FR" dirty="0">
                <a:solidFill>
                  <a:srgbClr val="FF0000"/>
                </a:solidFill>
                <a:latin typeface="Arial Narrow" panose="020B0606020202030204" pitchFamily="34" charset="0"/>
              </a:rPr>
              <a:t>Pull program</a:t>
            </a:r>
            <a:endParaRPr lang="fr-FR" dirty="0">
              <a:latin typeface="Arial Narrow" panose="020B0606020202030204" pitchFamily="34" charset="0"/>
            </a:endParaRPr>
          </a:p>
          <a:p>
            <a:r>
              <a:rPr lang="fr-FR" dirty="0">
                <a:latin typeface="Arial Narrow" panose="020B0606020202030204" pitchFamily="34" charset="0"/>
              </a:rPr>
              <a:t>How to </a:t>
            </a:r>
            <a:r>
              <a:rPr lang="fr-FR" dirty="0" err="1">
                <a:latin typeface="Arial Narrow" panose="020B0606020202030204" pitchFamily="34" charset="0"/>
              </a:rPr>
              <a:t>accelerate</a:t>
            </a:r>
            <a:r>
              <a:rPr lang="fr-FR" dirty="0">
                <a:latin typeface="Arial Narrow" panose="020B0606020202030204" pitchFamily="34" charset="0"/>
              </a:rPr>
              <a:t> technologies?</a:t>
            </a:r>
          </a:p>
        </p:txBody>
      </p:sp>
    </p:spTree>
    <p:extLst>
      <p:ext uri="{BB962C8B-B14F-4D97-AF65-F5344CB8AC3E}">
        <p14:creationId xmlns:p14="http://schemas.microsoft.com/office/powerpoint/2010/main" val="77287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ciencenews.org/wp-content/uploads/2015/07/timelineclock_main-1.jpg">
            <a:extLst>
              <a:ext uri="{FF2B5EF4-FFF2-40B4-BE49-F238E27FC236}">
                <a16:creationId xmlns:a16="http://schemas.microsoft.com/office/drawing/2014/main" id="{A594D4E9-66CF-49DB-8276-92E46E9F0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89" y="195369"/>
            <a:ext cx="8191500" cy="4381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77E7600-D40D-4502-BC64-7B06837AA074}"/>
              </a:ext>
            </a:extLst>
          </p:cNvPr>
          <p:cNvSpPr txBox="1"/>
          <p:nvPr/>
        </p:nvSpPr>
        <p:spPr>
          <a:xfrm>
            <a:off x="0" y="4648788"/>
            <a:ext cx="9954705" cy="2031325"/>
          </a:xfrm>
          <a:prstGeom prst="rect">
            <a:avLst/>
          </a:prstGeom>
          <a:noFill/>
        </p:spPr>
        <p:txBody>
          <a:bodyPr wrap="square" rtlCol="0">
            <a:spAutoFit/>
          </a:bodyPr>
          <a:lstStyle/>
          <a:p>
            <a:r>
              <a:rPr lang="fr-FR" dirty="0">
                <a:latin typeface="Arial Narrow" panose="020B0606020202030204" pitchFamily="34" charset="0"/>
              </a:rPr>
              <a:t>In 1707, English </a:t>
            </a:r>
            <a:r>
              <a:rPr lang="fr-FR" dirty="0" err="1">
                <a:latin typeface="Arial Narrow" panose="020B0606020202030204" pitchFamily="34" charset="0"/>
              </a:rPr>
              <a:t>navigators</a:t>
            </a:r>
            <a:r>
              <a:rPr lang="fr-FR" dirty="0">
                <a:latin typeface="Arial Narrow" panose="020B0606020202030204" pitchFamily="34" charset="0"/>
              </a:rPr>
              <a:t> on a </a:t>
            </a:r>
            <a:r>
              <a:rPr lang="fr-FR" dirty="0" err="1">
                <a:latin typeface="Arial Narrow" panose="020B0606020202030204" pitchFamily="34" charset="0"/>
              </a:rPr>
              <a:t>feet</a:t>
            </a:r>
            <a:r>
              <a:rPr lang="fr-FR" dirty="0">
                <a:latin typeface="Arial Narrow" panose="020B0606020202030204" pitchFamily="34" charset="0"/>
              </a:rPr>
              <a:t> of five </a:t>
            </a:r>
            <a:r>
              <a:rPr lang="fr-FR" dirty="0" err="1">
                <a:latin typeface="Arial Narrow" panose="020B0606020202030204" pitchFamily="34" charset="0"/>
              </a:rPr>
              <a:t>ships</a:t>
            </a:r>
            <a:r>
              <a:rPr lang="fr-FR" dirty="0">
                <a:latin typeface="Arial Narrow" panose="020B0606020202030204" pitchFamily="34" charset="0"/>
              </a:rPr>
              <a:t> </a:t>
            </a:r>
            <a:r>
              <a:rPr lang="fr-FR" dirty="0" err="1">
                <a:latin typeface="Arial Narrow" panose="020B0606020202030204" pitchFamily="34" charset="0"/>
              </a:rPr>
              <a:t>misjudged</a:t>
            </a:r>
            <a:r>
              <a:rPr lang="fr-FR" dirty="0">
                <a:latin typeface="Arial Narrow" panose="020B0606020202030204" pitchFamily="34" charset="0"/>
              </a:rPr>
              <a:t> longitude and </a:t>
            </a:r>
            <a:r>
              <a:rPr lang="fr-FR" dirty="0" err="1">
                <a:latin typeface="Arial Narrow" panose="020B0606020202030204" pitchFamily="34" charset="0"/>
              </a:rPr>
              <a:t>ran</a:t>
            </a:r>
            <a:r>
              <a:rPr lang="fr-FR" dirty="0">
                <a:latin typeface="Arial Narrow" panose="020B0606020202030204" pitchFamily="34" charset="0"/>
              </a:rPr>
              <a:t> </a:t>
            </a:r>
            <a:r>
              <a:rPr lang="fr-FR" dirty="0" err="1">
                <a:latin typeface="Arial Narrow" panose="020B0606020202030204" pitchFamily="34" charset="0"/>
              </a:rPr>
              <a:t>aground</a:t>
            </a:r>
            <a:r>
              <a:rPr lang="fr-FR" dirty="0">
                <a:latin typeface="Arial Narrow" panose="020B0606020202030204" pitchFamily="34" charset="0"/>
              </a:rPr>
              <a:t> about 20 miles </a:t>
            </a:r>
            <a:r>
              <a:rPr lang="fr-FR" dirty="0" err="1">
                <a:latin typeface="Arial Narrow" panose="020B0606020202030204" pitchFamily="34" charset="0"/>
              </a:rPr>
              <a:t>from</a:t>
            </a:r>
            <a:r>
              <a:rPr lang="fr-FR" dirty="0">
                <a:latin typeface="Arial Narrow" panose="020B0606020202030204" pitchFamily="34" charset="0"/>
              </a:rPr>
              <a:t> the English shore. </a:t>
            </a:r>
            <a:r>
              <a:rPr lang="fr-FR" dirty="0" err="1">
                <a:latin typeface="Arial Narrow" panose="020B0606020202030204" pitchFamily="34" charset="0"/>
              </a:rPr>
              <a:t>Many</a:t>
            </a:r>
            <a:r>
              <a:rPr lang="fr-FR" dirty="0">
                <a:latin typeface="Arial Narrow" panose="020B0606020202030204" pitchFamily="34" charset="0"/>
              </a:rPr>
              <a:t> </a:t>
            </a:r>
            <a:r>
              <a:rPr lang="fr-FR" dirty="0" err="1">
                <a:latin typeface="Arial Narrow" panose="020B0606020202030204" pitchFamily="34" charset="0"/>
              </a:rPr>
              <a:t>similar</a:t>
            </a:r>
            <a:r>
              <a:rPr lang="fr-FR" dirty="0">
                <a:latin typeface="Arial Narrow" panose="020B0606020202030204" pitchFamily="34" charset="0"/>
              </a:rPr>
              <a:t> </a:t>
            </a:r>
            <a:r>
              <a:rPr lang="fr-FR" dirty="0" err="1">
                <a:latin typeface="Arial Narrow" panose="020B0606020202030204" pitchFamily="34" charset="0"/>
              </a:rPr>
              <a:t>tragedies</a:t>
            </a:r>
            <a:endParaRPr lang="fr-FR" dirty="0">
              <a:latin typeface="Arial Narrow" panose="020B0606020202030204" pitchFamily="34" charset="0"/>
            </a:endParaRPr>
          </a:p>
          <a:p>
            <a:r>
              <a:rPr lang="fr-FR" dirty="0">
                <a:latin typeface="Arial Narrow" panose="020B0606020202030204" pitchFamily="34" charset="0"/>
              </a:rPr>
              <a:t>To </a:t>
            </a:r>
            <a:r>
              <a:rPr lang="fr-FR" dirty="0" err="1">
                <a:latin typeface="Arial Narrow" panose="020B0606020202030204" pitchFamily="34" charset="0"/>
              </a:rPr>
              <a:t>attempt</a:t>
            </a:r>
            <a:r>
              <a:rPr lang="fr-FR" dirty="0">
                <a:latin typeface="Arial Narrow" panose="020B0606020202030204" pitchFamily="34" charset="0"/>
              </a:rPr>
              <a:t> to </a:t>
            </a:r>
            <a:r>
              <a:rPr lang="fr-FR" dirty="0" err="1">
                <a:latin typeface="Arial Narrow" panose="020B0606020202030204" pitchFamily="34" charset="0"/>
              </a:rPr>
              <a:t>find</a:t>
            </a:r>
            <a:r>
              <a:rPr lang="fr-FR" dirty="0">
                <a:latin typeface="Arial Narrow" panose="020B0606020202030204" pitchFamily="34" charset="0"/>
              </a:rPr>
              <a:t> a solution to </a:t>
            </a:r>
            <a:r>
              <a:rPr lang="fr-FR" dirty="0" err="1">
                <a:latin typeface="Arial Narrow" panose="020B0606020202030204" pitchFamily="34" charset="0"/>
              </a:rPr>
              <a:t>this</a:t>
            </a:r>
            <a:r>
              <a:rPr lang="fr-FR" dirty="0">
                <a:latin typeface="Arial Narrow" panose="020B0606020202030204" pitchFamily="34" charset="0"/>
              </a:rPr>
              <a:t> ‘longitude </a:t>
            </a:r>
            <a:r>
              <a:rPr lang="fr-FR" dirty="0" err="1">
                <a:latin typeface="Arial Narrow" panose="020B0606020202030204" pitchFamily="34" charset="0"/>
              </a:rPr>
              <a:t>problem</a:t>
            </a:r>
            <a:r>
              <a:rPr lang="fr-FR" dirty="0">
                <a:latin typeface="Arial Narrow" panose="020B0606020202030204" pitchFamily="34" charset="0"/>
              </a:rPr>
              <a:t>’, the British </a:t>
            </a:r>
            <a:r>
              <a:rPr lang="fr-FR" dirty="0" err="1">
                <a:latin typeface="Arial Narrow" panose="020B0606020202030204" pitchFamily="34" charset="0"/>
              </a:rPr>
              <a:t>Government</a:t>
            </a:r>
            <a:r>
              <a:rPr lang="fr-FR" dirty="0">
                <a:latin typeface="Arial Narrow" panose="020B0606020202030204" pitchFamily="34" charset="0"/>
              </a:rPr>
              <a:t> </a:t>
            </a:r>
            <a:r>
              <a:rPr lang="fr-FR" dirty="0" err="1">
                <a:latin typeface="Arial Narrow" panose="020B0606020202030204" pitchFamily="34" charset="0"/>
              </a:rPr>
              <a:t>offered</a:t>
            </a:r>
            <a:r>
              <a:rPr lang="fr-FR" dirty="0">
                <a:latin typeface="Arial Narrow" panose="020B0606020202030204" pitchFamily="34" charset="0"/>
              </a:rPr>
              <a:t> a </a:t>
            </a:r>
            <a:r>
              <a:rPr lang="fr-FR" dirty="0" err="1">
                <a:latin typeface="Arial Narrow" panose="020B0606020202030204" pitchFamily="34" charset="0"/>
              </a:rPr>
              <a:t>prize</a:t>
            </a:r>
            <a:r>
              <a:rPr lang="fr-FR" dirty="0">
                <a:latin typeface="Arial Narrow" panose="020B0606020202030204" pitchFamily="34" charset="0"/>
              </a:rPr>
              <a:t> of £20 000 for ‘a </a:t>
            </a:r>
            <a:r>
              <a:rPr lang="fr-FR" dirty="0" err="1">
                <a:latin typeface="Arial Narrow" panose="020B0606020202030204" pitchFamily="34" charset="0"/>
              </a:rPr>
              <a:t>method</a:t>
            </a:r>
            <a:r>
              <a:rPr lang="fr-FR" dirty="0">
                <a:latin typeface="Arial Narrow" panose="020B0606020202030204" pitchFamily="34" charset="0"/>
              </a:rPr>
              <a:t> of </a:t>
            </a:r>
            <a:r>
              <a:rPr lang="fr-FR" dirty="0" err="1">
                <a:latin typeface="Arial Narrow" panose="020B0606020202030204" pitchFamily="34" charset="0"/>
              </a:rPr>
              <a:t>determining</a:t>
            </a:r>
            <a:r>
              <a:rPr lang="fr-FR" dirty="0">
                <a:latin typeface="Arial Narrow" panose="020B0606020202030204" pitchFamily="34" charset="0"/>
              </a:rPr>
              <a:t> longitude </a:t>
            </a:r>
            <a:r>
              <a:rPr lang="fr-FR" dirty="0" err="1">
                <a:latin typeface="Arial Narrow" panose="020B0606020202030204" pitchFamily="34" charset="0"/>
              </a:rPr>
              <a:t>within</a:t>
            </a:r>
            <a:r>
              <a:rPr lang="fr-FR" dirty="0">
                <a:latin typeface="Arial Narrow" panose="020B0606020202030204" pitchFamily="34" charset="0"/>
              </a:rPr>
              <a:t> a </a:t>
            </a:r>
            <a:r>
              <a:rPr lang="fr-FR" dirty="0" err="1">
                <a:latin typeface="Arial Narrow" panose="020B0606020202030204" pitchFamily="34" charset="0"/>
              </a:rPr>
              <a:t>half</a:t>
            </a:r>
            <a:r>
              <a:rPr lang="fr-FR" dirty="0">
                <a:latin typeface="Arial Narrow" panose="020B0606020202030204" pitchFamily="34" charset="0"/>
              </a:rPr>
              <a:t> of a </a:t>
            </a:r>
            <a:r>
              <a:rPr lang="fr-FR" dirty="0" err="1">
                <a:latin typeface="Arial Narrow" panose="020B0606020202030204" pitchFamily="34" charset="0"/>
              </a:rPr>
              <a:t>degree</a:t>
            </a:r>
            <a:r>
              <a:rPr lang="fr-FR" dirty="0">
                <a:latin typeface="Arial Narrow" panose="020B0606020202030204" pitchFamily="34" charset="0"/>
              </a:rPr>
              <a:t>’</a:t>
            </a:r>
          </a:p>
          <a:p>
            <a:r>
              <a:rPr lang="fr-FR" dirty="0">
                <a:latin typeface="Arial Narrow" panose="020B0606020202030204" pitchFamily="34" charset="0"/>
              </a:rPr>
              <a:t>The </a:t>
            </a:r>
            <a:r>
              <a:rPr lang="fr-FR" dirty="0" err="1">
                <a:latin typeface="Arial Narrow" panose="020B0606020202030204" pitchFamily="34" charset="0"/>
              </a:rPr>
              <a:t>Board</a:t>
            </a:r>
            <a:r>
              <a:rPr lang="fr-FR" dirty="0">
                <a:latin typeface="Arial Narrow" panose="020B0606020202030204" pitchFamily="34" charset="0"/>
              </a:rPr>
              <a:t> of longitude </a:t>
            </a:r>
            <a:r>
              <a:rPr lang="fr-FR" dirty="0" err="1">
                <a:latin typeface="Arial Narrow" panose="020B0606020202030204" pitchFamily="34" charset="0"/>
              </a:rPr>
              <a:t>monitored</a:t>
            </a:r>
            <a:r>
              <a:rPr lang="fr-FR" dirty="0">
                <a:latin typeface="Arial Narrow" panose="020B0606020202030204" pitchFamily="34" charset="0"/>
              </a:rPr>
              <a:t> the </a:t>
            </a:r>
            <a:r>
              <a:rPr lang="fr-FR" dirty="0" err="1">
                <a:latin typeface="Arial Narrow" panose="020B0606020202030204" pitchFamily="34" charset="0"/>
              </a:rPr>
              <a:t>competition</a:t>
            </a:r>
            <a:r>
              <a:rPr lang="fr-FR" dirty="0">
                <a:latin typeface="Arial Narrow" panose="020B0606020202030204" pitchFamily="34" charset="0"/>
              </a:rPr>
              <a:t> and the solution </a:t>
            </a:r>
            <a:r>
              <a:rPr lang="fr-FR" dirty="0" err="1">
                <a:latin typeface="Arial Narrow" panose="020B0606020202030204" pitchFamily="34" charset="0"/>
              </a:rPr>
              <a:t>was</a:t>
            </a:r>
            <a:r>
              <a:rPr lang="fr-FR" dirty="0">
                <a:latin typeface="Arial Narrow" panose="020B0606020202030204" pitchFamily="34" charset="0"/>
              </a:rPr>
              <a:t> </a:t>
            </a:r>
            <a:r>
              <a:rPr lang="fr-FR" dirty="0" err="1">
                <a:latin typeface="Arial Narrow" panose="020B0606020202030204" pitchFamily="34" charset="0"/>
              </a:rPr>
              <a:t>developed</a:t>
            </a:r>
            <a:r>
              <a:rPr lang="fr-FR" dirty="0">
                <a:latin typeface="Arial Narrow" panose="020B0606020202030204" pitchFamily="34" charset="0"/>
              </a:rPr>
              <a:t> – not by </a:t>
            </a:r>
            <a:r>
              <a:rPr lang="fr-FR" dirty="0" err="1">
                <a:latin typeface="Arial Narrow" panose="020B0606020202030204" pitchFamily="34" charset="0"/>
              </a:rPr>
              <a:t>astronomers</a:t>
            </a:r>
            <a:r>
              <a:rPr lang="fr-FR" dirty="0">
                <a:latin typeface="Arial Narrow" panose="020B0606020202030204" pitchFamily="34" charset="0"/>
              </a:rPr>
              <a:t> or </a:t>
            </a:r>
            <a:r>
              <a:rPr lang="fr-FR" dirty="0" err="1">
                <a:latin typeface="Arial Narrow" panose="020B0606020202030204" pitchFamily="34" charset="0"/>
              </a:rPr>
              <a:t>mathematicians</a:t>
            </a:r>
            <a:r>
              <a:rPr lang="fr-FR" dirty="0">
                <a:latin typeface="Arial Narrow" panose="020B0606020202030204" pitchFamily="34" charset="0"/>
              </a:rPr>
              <a:t> – but by a </a:t>
            </a:r>
            <a:r>
              <a:rPr lang="fr-FR" dirty="0" err="1">
                <a:latin typeface="Arial Narrow" panose="020B0606020202030204" pitchFamily="34" charset="0"/>
              </a:rPr>
              <a:t>clockmaker</a:t>
            </a:r>
            <a:r>
              <a:rPr lang="fr-FR" dirty="0">
                <a:latin typeface="Arial Narrow" panose="020B0606020202030204" pitchFamily="34" charset="0"/>
              </a:rPr>
              <a:t> </a:t>
            </a:r>
            <a:r>
              <a:rPr lang="fr-FR" dirty="0" err="1">
                <a:latin typeface="Arial Narrow" panose="020B0606020202030204" pitchFamily="34" charset="0"/>
              </a:rPr>
              <a:t>named</a:t>
            </a:r>
            <a:r>
              <a:rPr lang="fr-FR" dirty="0">
                <a:latin typeface="Arial Narrow" panose="020B0606020202030204" pitchFamily="34" charset="0"/>
              </a:rPr>
              <a:t> John Harrison – </a:t>
            </a:r>
            <a:r>
              <a:rPr lang="fr-FR" dirty="0" err="1">
                <a:latin typeface="Arial Narrow" panose="020B0606020202030204" pitchFamily="34" charset="0"/>
              </a:rPr>
              <a:t>it</a:t>
            </a:r>
            <a:r>
              <a:rPr lang="fr-FR" dirty="0">
                <a:latin typeface="Arial Narrow" panose="020B0606020202030204" pitchFamily="34" charset="0"/>
              </a:rPr>
              <a:t> </a:t>
            </a:r>
            <a:r>
              <a:rPr lang="fr-FR" dirty="0" err="1">
                <a:latin typeface="Arial Narrow" panose="020B0606020202030204" pitchFamily="34" charset="0"/>
              </a:rPr>
              <a:t>took</a:t>
            </a:r>
            <a:r>
              <a:rPr lang="fr-FR" dirty="0">
                <a:latin typeface="Arial Narrow" panose="020B0606020202030204" pitchFamily="34" charset="0"/>
              </a:rPr>
              <a:t> 12 </a:t>
            </a:r>
            <a:r>
              <a:rPr lang="fr-FR" dirty="0" err="1">
                <a:latin typeface="Arial Narrow" panose="020B0606020202030204" pitchFamily="34" charset="0"/>
              </a:rPr>
              <a:t>years</a:t>
            </a:r>
            <a:r>
              <a:rPr lang="fr-FR" dirty="0">
                <a:latin typeface="Arial Narrow" panose="020B0606020202030204" pitchFamily="34" charset="0"/>
              </a:rPr>
              <a:t> to </a:t>
            </a:r>
            <a:r>
              <a:rPr lang="fr-FR" dirty="0" err="1">
                <a:latin typeface="Arial Narrow" panose="020B0606020202030204" pitchFamily="34" charset="0"/>
              </a:rPr>
              <a:t>prove</a:t>
            </a:r>
            <a:r>
              <a:rPr lang="fr-FR" dirty="0">
                <a:latin typeface="Arial Narrow" panose="020B0606020202030204" pitchFamily="34" charset="0"/>
              </a:rPr>
              <a:t> the </a:t>
            </a:r>
            <a:r>
              <a:rPr lang="fr-FR" dirty="0" err="1">
                <a:latin typeface="Arial Narrow" panose="020B0606020202030204" pitchFamily="34" charset="0"/>
              </a:rPr>
              <a:t>worth</a:t>
            </a:r>
            <a:r>
              <a:rPr lang="fr-FR" dirty="0">
                <a:latin typeface="Arial Narrow" panose="020B0606020202030204" pitchFamily="34" charset="0"/>
              </a:rPr>
              <a:t> of the </a:t>
            </a:r>
            <a:r>
              <a:rPr lang="fr-FR" dirty="0" err="1">
                <a:latin typeface="Arial Narrow" panose="020B0606020202030204" pitchFamily="34" charset="0"/>
              </a:rPr>
              <a:t>chronometer</a:t>
            </a:r>
            <a:r>
              <a:rPr lang="fr-FR" dirty="0">
                <a:latin typeface="Arial Narrow" panose="020B0606020202030204" pitchFamily="34" charset="0"/>
              </a:rPr>
              <a:t> and </a:t>
            </a:r>
            <a:r>
              <a:rPr lang="fr-FR" dirty="0" err="1">
                <a:latin typeface="Arial Narrow" panose="020B0606020202030204" pitchFamily="34" charset="0"/>
              </a:rPr>
              <a:t>reward</a:t>
            </a:r>
            <a:r>
              <a:rPr lang="fr-FR" dirty="0">
                <a:latin typeface="Arial Narrow" panose="020B0606020202030204" pitchFamily="34" charset="0"/>
              </a:rPr>
              <a:t> the </a:t>
            </a:r>
            <a:r>
              <a:rPr lang="fr-FR" dirty="0" err="1">
                <a:latin typeface="Arial Narrow" panose="020B0606020202030204" pitchFamily="34" charset="0"/>
              </a:rPr>
              <a:t>inventor</a:t>
            </a:r>
            <a:r>
              <a:rPr lang="fr-FR" dirty="0">
                <a:latin typeface="Arial Narrow" panose="020B0606020202030204" pitchFamily="34" charset="0"/>
              </a:rPr>
              <a:t>. J.H </a:t>
            </a:r>
            <a:r>
              <a:rPr lang="fr-FR" dirty="0" err="1">
                <a:latin typeface="Arial Narrow" panose="020B0606020202030204" pitchFamily="34" charset="0"/>
              </a:rPr>
              <a:t>got</a:t>
            </a:r>
            <a:r>
              <a:rPr lang="fr-FR" dirty="0">
                <a:latin typeface="Arial Narrow" panose="020B0606020202030204" pitchFamily="34" charset="0"/>
              </a:rPr>
              <a:t> </a:t>
            </a:r>
            <a:r>
              <a:rPr lang="fr-FR" dirty="0" err="1">
                <a:latin typeface="Arial Narrow" panose="020B0606020202030204" pitchFamily="34" charset="0"/>
              </a:rPr>
              <a:t>his</a:t>
            </a:r>
            <a:r>
              <a:rPr lang="fr-FR" dirty="0">
                <a:latin typeface="Arial Narrow" panose="020B0606020202030204" pitchFamily="34" charset="0"/>
              </a:rPr>
              <a:t> </a:t>
            </a:r>
            <a:r>
              <a:rPr lang="fr-FR" dirty="0" err="1">
                <a:latin typeface="Arial Narrow" panose="020B0606020202030204" pitchFamily="34" charset="0"/>
              </a:rPr>
              <a:t>prize</a:t>
            </a:r>
            <a:r>
              <a:rPr lang="fr-FR" dirty="0">
                <a:latin typeface="Arial Narrow" panose="020B0606020202030204" pitchFamily="34" charset="0"/>
              </a:rPr>
              <a:t> and gave </a:t>
            </a:r>
            <a:r>
              <a:rPr lang="fr-FR" dirty="0" err="1">
                <a:latin typeface="Arial Narrow" panose="020B0606020202030204" pitchFamily="34" charset="0"/>
              </a:rPr>
              <a:t>his</a:t>
            </a:r>
            <a:r>
              <a:rPr lang="fr-FR" dirty="0">
                <a:latin typeface="Arial Narrow" panose="020B0606020202030204" pitchFamily="34" charset="0"/>
              </a:rPr>
              <a:t> invention to the public </a:t>
            </a:r>
            <a:r>
              <a:rPr lang="fr-FR" dirty="0" err="1">
                <a:latin typeface="Arial Narrow" panose="020B0606020202030204" pitchFamily="34" charset="0"/>
              </a:rPr>
              <a:t>domain</a:t>
            </a:r>
            <a:r>
              <a:rPr lang="fr-FR" dirty="0">
                <a:latin typeface="Arial Narrow" panose="020B0606020202030204" pitchFamily="34" charset="0"/>
              </a:rPr>
              <a:t> </a:t>
            </a:r>
          </a:p>
        </p:txBody>
      </p:sp>
      <p:sp>
        <p:nvSpPr>
          <p:cNvPr id="5" name="Rectangle 4">
            <a:extLst>
              <a:ext uri="{FF2B5EF4-FFF2-40B4-BE49-F238E27FC236}">
                <a16:creationId xmlns:a16="http://schemas.microsoft.com/office/drawing/2014/main" id="{9B263552-4EFF-4E0E-A69F-B85A5E959783}"/>
              </a:ext>
            </a:extLst>
          </p:cNvPr>
          <p:cNvSpPr/>
          <p:nvPr/>
        </p:nvSpPr>
        <p:spPr>
          <a:xfrm>
            <a:off x="8927184" y="147484"/>
            <a:ext cx="3000866" cy="4501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highlight>
                  <a:srgbClr val="FFFF00"/>
                </a:highlight>
              </a:rPr>
              <a:t>Ex ante </a:t>
            </a:r>
            <a:r>
              <a:rPr lang="fr-FR" dirty="0" err="1">
                <a:solidFill>
                  <a:schemeClr val="tx1"/>
                </a:solidFill>
                <a:highlight>
                  <a:srgbClr val="FFFF00"/>
                </a:highlight>
              </a:rPr>
              <a:t>technical</a:t>
            </a:r>
            <a:r>
              <a:rPr lang="fr-FR" dirty="0">
                <a:solidFill>
                  <a:schemeClr val="tx1"/>
                </a:solidFill>
                <a:highlight>
                  <a:srgbClr val="FFFF00"/>
                </a:highlight>
              </a:rPr>
              <a:t> </a:t>
            </a:r>
            <a:r>
              <a:rPr lang="fr-FR" dirty="0" err="1">
                <a:solidFill>
                  <a:schemeClr val="tx1"/>
                </a:solidFill>
                <a:highlight>
                  <a:srgbClr val="FFFF00"/>
                </a:highlight>
              </a:rPr>
              <a:t>specification</a:t>
            </a:r>
            <a:endParaRPr lang="fr-FR" dirty="0">
              <a:solidFill>
                <a:schemeClr val="tx1"/>
              </a:solidFill>
              <a:highlight>
                <a:srgbClr val="FFFF00"/>
              </a:highlight>
            </a:endParaRPr>
          </a:p>
          <a:p>
            <a:pPr algn="ctr"/>
            <a:endParaRPr lang="fr-FR" dirty="0">
              <a:solidFill>
                <a:schemeClr val="tx1"/>
              </a:solidFill>
              <a:highlight>
                <a:srgbClr val="FFFF00"/>
              </a:highlight>
            </a:endParaRPr>
          </a:p>
          <a:p>
            <a:pPr algn="ctr"/>
            <a:r>
              <a:rPr lang="fr-FR" dirty="0" err="1">
                <a:solidFill>
                  <a:schemeClr val="tx1"/>
                </a:solidFill>
                <a:highlight>
                  <a:srgbClr val="FFFF00"/>
                </a:highlight>
              </a:rPr>
              <a:t>Reward</a:t>
            </a:r>
            <a:r>
              <a:rPr lang="fr-FR" dirty="0">
                <a:solidFill>
                  <a:schemeClr val="tx1"/>
                </a:solidFill>
                <a:highlight>
                  <a:srgbClr val="FFFF00"/>
                </a:highlight>
              </a:rPr>
              <a:t> – </a:t>
            </a:r>
            <a:r>
              <a:rPr lang="fr-FR" dirty="0" err="1">
                <a:solidFill>
                  <a:schemeClr val="tx1"/>
                </a:solidFill>
                <a:highlight>
                  <a:srgbClr val="FFFF00"/>
                </a:highlight>
              </a:rPr>
              <a:t>access</a:t>
            </a:r>
            <a:r>
              <a:rPr lang="fr-FR" dirty="0">
                <a:solidFill>
                  <a:schemeClr val="tx1"/>
                </a:solidFill>
                <a:highlight>
                  <a:srgbClr val="FFFF00"/>
                </a:highlight>
              </a:rPr>
              <a:t> </a:t>
            </a:r>
            <a:r>
              <a:rPr lang="fr-FR" dirty="0" err="1">
                <a:solidFill>
                  <a:schemeClr val="tx1"/>
                </a:solidFill>
                <a:highlight>
                  <a:srgbClr val="FFFF00"/>
                </a:highlight>
              </a:rPr>
              <a:t>reconciled</a:t>
            </a:r>
            <a:endParaRPr lang="fr-FR" dirty="0">
              <a:solidFill>
                <a:schemeClr val="tx1"/>
              </a:solidFill>
              <a:highlight>
                <a:srgbClr val="FFFF00"/>
              </a:highlight>
            </a:endParaRPr>
          </a:p>
          <a:p>
            <a:pPr algn="ctr"/>
            <a:r>
              <a:rPr lang="fr-FR" dirty="0" err="1"/>
              <a:t>Needs</a:t>
            </a:r>
            <a:r>
              <a:rPr lang="fr-FR" dirty="0"/>
              <a:t> public </a:t>
            </a:r>
            <a:r>
              <a:rPr lang="fr-FR" dirty="0" err="1"/>
              <a:t>funding</a:t>
            </a:r>
            <a:r>
              <a:rPr lang="fr-FR" dirty="0"/>
              <a:t> (the </a:t>
            </a:r>
            <a:r>
              <a:rPr lang="fr-FR" dirty="0" err="1"/>
              <a:t>reward</a:t>
            </a:r>
            <a:r>
              <a:rPr lang="fr-FR" dirty="0"/>
              <a:t> </a:t>
            </a:r>
            <a:r>
              <a:rPr lang="fr-FR" dirty="0" err="1"/>
              <a:t>is</a:t>
            </a:r>
            <a:r>
              <a:rPr lang="fr-FR" dirty="0"/>
              <a:t> no longer </a:t>
            </a:r>
            <a:r>
              <a:rPr lang="fr-FR" dirty="0" err="1"/>
              <a:t>based</a:t>
            </a:r>
            <a:r>
              <a:rPr lang="fr-FR" dirty="0"/>
              <a:t> on </a:t>
            </a:r>
            <a:r>
              <a:rPr lang="fr-FR" dirty="0" err="1"/>
              <a:t>monopoly</a:t>
            </a:r>
            <a:r>
              <a:rPr lang="fr-FR" dirty="0"/>
              <a:t> </a:t>
            </a:r>
            <a:r>
              <a:rPr lang="fr-FR" dirty="0" err="1"/>
              <a:t>rents</a:t>
            </a:r>
            <a:r>
              <a:rPr lang="fr-FR" dirty="0"/>
              <a:t>)</a:t>
            </a:r>
          </a:p>
          <a:p>
            <a:pPr algn="ctr"/>
            <a:endParaRPr lang="fr-FR" dirty="0"/>
          </a:p>
          <a:p>
            <a:pPr algn="ctr"/>
            <a:r>
              <a:rPr lang="fr-FR" dirty="0"/>
              <a:t>In a </a:t>
            </a:r>
            <a:r>
              <a:rPr lang="fr-FR" i="1" dirty="0"/>
              <a:t>push </a:t>
            </a:r>
            <a:r>
              <a:rPr lang="fr-FR" i="1" dirty="0" err="1"/>
              <a:t>logic</a:t>
            </a:r>
            <a:r>
              <a:rPr lang="fr-FR" i="1" dirty="0"/>
              <a:t> </a:t>
            </a:r>
            <a:r>
              <a:rPr lang="fr-FR" dirty="0"/>
              <a:t>– </a:t>
            </a:r>
            <a:r>
              <a:rPr lang="fr-FR" dirty="0" err="1"/>
              <a:t>probably</a:t>
            </a:r>
            <a:r>
              <a:rPr lang="fr-FR" dirty="0"/>
              <a:t> </a:t>
            </a:r>
            <a:r>
              <a:rPr lang="fr-FR" dirty="0" err="1"/>
              <a:t>only</a:t>
            </a:r>
            <a:r>
              <a:rPr lang="fr-FR" dirty="0"/>
              <a:t> </a:t>
            </a:r>
            <a:r>
              <a:rPr lang="fr-FR" dirty="0" err="1"/>
              <a:t>mathematicians</a:t>
            </a:r>
            <a:r>
              <a:rPr lang="fr-FR" dirty="0"/>
              <a:t> and </a:t>
            </a:r>
            <a:r>
              <a:rPr lang="fr-FR" dirty="0" err="1"/>
              <a:t>astronomers</a:t>
            </a:r>
            <a:r>
              <a:rPr lang="fr-FR" dirty="0"/>
              <a:t> </a:t>
            </a:r>
            <a:r>
              <a:rPr lang="fr-FR" dirty="0" err="1"/>
              <a:t>would</a:t>
            </a:r>
            <a:r>
              <a:rPr lang="fr-FR" dirty="0"/>
              <a:t> have </a:t>
            </a:r>
            <a:r>
              <a:rPr lang="fr-FR" dirty="0" err="1"/>
              <a:t>received</a:t>
            </a:r>
            <a:r>
              <a:rPr lang="fr-FR" dirty="0"/>
              <a:t> subsidies – </a:t>
            </a:r>
            <a:r>
              <a:rPr lang="fr-FR" dirty="0" err="1"/>
              <a:t>based</a:t>
            </a:r>
            <a:r>
              <a:rPr lang="fr-FR" dirty="0"/>
              <a:t> on </a:t>
            </a:r>
            <a:r>
              <a:rPr lang="fr-FR" dirty="0" err="1"/>
              <a:t>their</a:t>
            </a:r>
            <a:r>
              <a:rPr lang="fr-FR" dirty="0"/>
              <a:t> </a:t>
            </a:r>
            <a:r>
              <a:rPr lang="fr-FR" dirty="0" err="1"/>
              <a:t>track</a:t>
            </a:r>
            <a:r>
              <a:rPr lang="fr-FR" dirty="0"/>
              <a:t> record</a:t>
            </a:r>
          </a:p>
          <a:p>
            <a:pPr algn="ctr"/>
            <a:r>
              <a:rPr lang="fr-FR" dirty="0">
                <a:solidFill>
                  <a:schemeClr val="tx1"/>
                </a:solidFill>
                <a:highlight>
                  <a:srgbClr val="FFFF00"/>
                </a:highlight>
              </a:rPr>
              <a:t>A pull </a:t>
            </a:r>
            <a:r>
              <a:rPr lang="fr-FR" dirty="0" err="1">
                <a:solidFill>
                  <a:schemeClr val="tx1"/>
                </a:solidFill>
                <a:highlight>
                  <a:srgbClr val="FFFF00"/>
                </a:highlight>
              </a:rPr>
              <a:t>logic</a:t>
            </a:r>
            <a:r>
              <a:rPr lang="fr-FR" dirty="0">
                <a:solidFill>
                  <a:schemeClr val="tx1"/>
                </a:solidFill>
                <a:highlight>
                  <a:srgbClr val="FFFF00"/>
                </a:highlight>
              </a:rPr>
              <a:t> opens the </a:t>
            </a:r>
            <a:r>
              <a:rPr lang="fr-FR" dirty="0" err="1">
                <a:solidFill>
                  <a:schemeClr val="tx1"/>
                </a:solidFill>
                <a:highlight>
                  <a:srgbClr val="FFFF00"/>
                </a:highlight>
              </a:rPr>
              <a:t>competition</a:t>
            </a:r>
            <a:r>
              <a:rPr lang="fr-FR" dirty="0">
                <a:solidFill>
                  <a:schemeClr val="tx1"/>
                </a:solidFill>
                <a:highlight>
                  <a:srgbClr val="FFFF00"/>
                </a:highlight>
              </a:rPr>
              <a:t> to </a:t>
            </a:r>
            <a:r>
              <a:rPr lang="fr-FR" dirty="0" err="1">
                <a:solidFill>
                  <a:schemeClr val="tx1"/>
                </a:solidFill>
                <a:highlight>
                  <a:srgbClr val="FFFF00"/>
                </a:highlight>
              </a:rPr>
              <a:t>any</a:t>
            </a:r>
            <a:r>
              <a:rPr lang="fr-FR" dirty="0">
                <a:solidFill>
                  <a:schemeClr val="tx1"/>
                </a:solidFill>
                <a:highlight>
                  <a:srgbClr val="FFFF00"/>
                </a:highlight>
              </a:rPr>
              <a:t> ‘’out of the box’ initiatives</a:t>
            </a:r>
          </a:p>
        </p:txBody>
      </p:sp>
      <p:sp>
        <p:nvSpPr>
          <p:cNvPr id="2" name="ZoneTexte 1">
            <a:extLst>
              <a:ext uri="{FF2B5EF4-FFF2-40B4-BE49-F238E27FC236}">
                <a16:creationId xmlns:a16="http://schemas.microsoft.com/office/drawing/2014/main" id="{1F7EC9F1-867A-4D76-B2AC-B714B8D52CCE}"/>
              </a:ext>
            </a:extLst>
          </p:cNvPr>
          <p:cNvSpPr txBox="1"/>
          <p:nvPr/>
        </p:nvSpPr>
        <p:spPr>
          <a:xfrm>
            <a:off x="114889" y="123450"/>
            <a:ext cx="2392642" cy="1815882"/>
          </a:xfrm>
          <a:prstGeom prst="rect">
            <a:avLst/>
          </a:prstGeom>
          <a:noFill/>
          <a:ln>
            <a:solidFill>
              <a:schemeClr val="accent1"/>
            </a:solidFill>
          </a:ln>
        </p:spPr>
        <p:txBody>
          <a:bodyPr wrap="square" rtlCol="0">
            <a:spAutoFit/>
          </a:bodyPr>
          <a:lstStyle/>
          <a:p>
            <a:r>
              <a:rPr lang="fr-FR" sz="2800" dirty="0">
                <a:latin typeface="Impact" panose="020B0806030902050204" pitchFamily="34" charset="0"/>
              </a:rPr>
              <a:t>Pull: Grand </a:t>
            </a:r>
            <a:r>
              <a:rPr lang="fr-FR" sz="2800" dirty="0" err="1">
                <a:latin typeface="Impact" panose="020B0806030902050204" pitchFamily="34" charset="0"/>
              </a:rPr>
              <a:t>prize</a:t>
            </a:r>
            <a:r>
              <a:rPr lang="fr-FR" sz="2800" dirty="0">
                <a:latin typeface="Impact" panose="020B0806030902050204" pitchFamily="34" charset="0"/>
              </a:rPr>
              <a:t> for </a:t>
            </a:r>
            <a:r>
              <a:rPr lang="fr-FR" sz="2800" dirty="0" err="1">
                <a:latin typeface="Impact" panose="020B0806030902050204" pitchFamily="34" charset="0"/>
              </a:rPr>
              <a:t>product</a:t>
            </a:r>
            <a:r>
              <a:rPr lang="fr-FR" sz="2800" dirty="0">
                <a:latin typeface="Impact" panose="020B0806030902050204" pitchFamily="34" charset="0"/>
              </a:rPr>
              <a:t> </a:t>
            </a:r>
            <a:r>
              <a:rPr lang="fr-FR" sz="2800" dirty="0" err="1">
                <a:latin typeface="Impact" panose="020B0806030902050204" pitchFamily="34" charset="0"/>
              </a:rPr>
              <a:t>development</a:t>
            </a:r>
            <a:endParaRPr lang="fr-FR" sz="2800" dirty="0">
              <a:latin typeface="Impact" panose="020B0806030902050204" pitchFamily="34" charset="0"/>
            </a:endParaRPr>
          </a:p>
        </p:txBody>
      </p:sp>
    </p:spTree>
    <p:extLst>
      <p:ext uri="{BB962C8B-B14F-4D97-AF65-F5344CB8AC3E}">
        <p14:creationId xmlns:p14="http://schemas.microsoft.com/office/powerpoint/2010/main" val="31512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FB506FF-BB8A-4522-A2F4-4461FA9642CD}"/>
              </a:ext>
            </a:extLst>
          </p:cNvPr>
          <p:cNvSpPr txBox="1"/>
          <p:nvPr/>
        </p:nvSpPr>
        <p:spPr>
          <a:xfrm>
            <a:off x="3162889" y="241120"/>
            <a:ext cx="1723338" cy="646331"/>
          </a:xfrm>
          <a:prstGeom prst="rect">
            <a:avLst/>
          </a:prstGeom>
          <a:noFill/>
          <a:ln>
            <a:solidFill>
              <a:schemeClr val="accent1"/>
            </a:solidFill>
          </a:ln>
        </p:spPr>
        <p:txBody>
          <a:bodyPr wrap="square" rtlCol="0">
            <a:spAutoFit/>
          </a:bodyPr>
          <a:lstStyle/>
          <a:p>
            <a:r>
              <a:rPr lang="fr-FR" b="1" dirty="0">
                <a:solidFill>
                  <a:srgbClr val="FF0000"/>
                </a:solidFill>
              </a:rPr>
              <a:t>Grand </a:t>
            </a:r>
            <a:r>
              <a:rPr lang="fr-FR" b="1" dirty="0" err="1">
                <a:solidFill>
                  <a:srgbClr val="FF0000"/>
                </a:solidFill>
              </a:rPr>
              <a:t>prize</a:t>
            </a:r>
            <a:r>
              <a:rPr lang="fr-FR" b="1" dirty="0">
                <a:solidFill>
                  <a:srgbClr val="FF0000"/>
                </a:solidFill>
              </a:rPr>
              <a:t> for </a:t>
            </a:r>
            <a:r>
              <a:rPr lang="fr-FR" b="1" dirty="0" err="1">
                <a:solidFill>
                  <a:srgbClr val="FF0000"/>
                </a:solidFill>
              </a:rPr>
              <a:t>demonstration</a:t>
            </a:r>
            <a:endParaRPr lang="fr-FR" b="1" dirty="0">
              <a:solidFill>
                <a:srgbClr val="FF0000"/>
              </a:solidFill>
            </a:endParaRPr>
          </a:p>
        </p:txBody>
      </p:sp>
      <p:pic>
        <p:nvPicPr>
          <p:cNvPr id="11266" name="Picture 2" descr="https://c1.staticflickr.com/3/2437/5751321691_b49da20c03_z.jpg">
            <a:extLst>
              <a:ext uri="{FF2B5EF4-FFF2-40B4-BE49-F238E27FC236}">
                <a16:creationId xmlns:a16="http://schemas.microsoft.com/office/drawing/2014/main" id="{221E31AB-FB5F-4540-895B-D8B6A79AE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27337"/>
            <a:ext cx="6096000" cy="48863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087D2C5-53EE-4ACF-BE0A-6F5B99E3F6B9}"/>
              </a:ext>
            </a:extLst>
          </p:cNvPr>
          <p:cNvSpPr txBox="1"/>
          <p:nvPr/>
        </p:nvSpPr>
        <p:spPr>
          <a:xfrm>
            <a:off x="405353" y="1734532"/>
            <a:ext cx="4364610" cy="2308324"/>
          </a:xfrm>
          <a:prstGeom prst="rect">
            <a:avLst/>
          </a:prstGeom>
          <a:noFill/>
        </p:spPr>
        <p:txBody>
          <a:bodyPr wrap="square" rtlCol="0">
            <a:spAutoFit/>
          </a:bodyPr>
          <a:lstStyle/>
          <a:p>
            <a:r>
              <a:rPr lang="fr-FR" dirty="0">
                <a:latin typeface="Arial Narrow" panose="020B0606020202030204" pitchFamily="34" charset="0"/>
              </a:rPr>
              <a:t>In 1919, a New York </a:t>
            </a:r>
            <a:r>
              <a:rPr lang="fr-FR" dirty="0" err="1">
                <a:latin typeface="Arial Narrow" panose="020B0606020202030204" pitchFamily="34" charset="0"/>
              </a:rPr>
              <a:t>hotel</a:t>
            </a:r>
            <a:r>
              <a:rPr lang="fr-FR" dirty="0">
                <a:latin typeface="Arial Narrow" panose="020B0606020202030204" pitchFamily="34" charset="0"/>
              </a:rPr>
              <a:t> </a:t>
            </a:r>
            <a:r>
              <a:rPr lang="fr-FR" dirty="0" err="1">
                <a:latin typeface="Arial Narrow" panose="020B0606020202030204" pitchFamily="34" charset="0"/>
              </a:rPr>
              <a:t>owner</a:t>
            </a:r>
            <a:r>
              <a:rPr lang="fr-FR" dirty="0">
                <a:latin typeface="Arial Narrow" panose="020B0606020202030204" pitchFamily="34" charset="0"/>
              </a:rPr>
              <a:t> </a:t>
            </a:r>
            <a:r>
              <a:rPr lang="fr-FR" dirty="0" err="1">
                <a:latin typeface="Arial Narrow" panose="020B0606020202030204" pitchFamily="34" charset="0"/>
              </a:rPr>
              <a:t>offered</a:t>
            </a:r>
            <a:r>
              <a:rPr lang="fr-FR" dirty="0">
                <a:latin typeface="Arial Narrow" panose="020B0606020202030204" pitchFamily="34" charset="0"/>
              </a:rPr>
              <a:t> an aviation </a:t>
            </a:r>
            <a:r>
              <a:rPr lang="fr-FR" dirty="0" err="1">
                <a:latin typeface="Arial Narrow" panose="020B0606020202030204" pitchFamily="34" charset="0"/>
              </a:rPr>
              <a:t>prize</a:t>
            </a:r>
            <a:r>
              <a:rPr lang="fr-FR" dirty="0">
                <a:latin typeface="Arial Narrow" panose="020B0606020202030204" pitchFamily="34" charset="0"/>
              </a:rPr>
              <a:t> for the first </a:t>
            </a:r>
            <a:r>
              <a:rPr lang="fr-FR" dirty="0" err="1">
                <a:latin typeface="Arial Narrow" panose="020B0606020202030204" pitchFamily="34" charset="0"/>
              </a:rPr>
              <a:t>person</a:t>
            </a:r>
            <a:r>
              <a:rPr lang="fr-FR" dirty="0">
                <a:latin typeface="Arial Narrow" panose="020B0606020202030204" pitchFamily="34" charset="0"/>
              </a:rPr>
              <a:t> to </a:t>
            </a:r>
            <a:r>
              <a:rPr lang="fr-FR" dirty="0" err="1">
                <a:latin typeface="Arial Narrow" panose="020B0606020202030204" pitchFamily="34" charset="0"/>
              </a:rPr>
              <a:t>fly</a:t>
            </a:r>
            <a:r>
              <a:rPr lang="fr-FR" dirty="0">
                <a:latin typeface="Arial Narrow" panose="020B0606020202030204" pitchFamily="34" charset="0"/>
              </a:rPr>
              <a:t> </a:t>
            </a:r>
            <a:r>
              <a:rPr lang="fr-FR" dirty="0" err="1">
                <a:latin typeface="Arial Narrow" panose="020B0606020202030204" pitchFamily="34" charset="0"/>
              </a:rPr>
              <a:t>across</a:t>
            </a:r>
            <a:r>
              <a:rPr lang="fr-FR" dirty="0">
                <a:latin typeface="Arial Narrow" panose="020B0606020202030204" pitchFamily="34" charset="0"/>
              </a:rPr>
              <a:t> the Atlantic, nonstop Paris – New York. 25 </a:t>
            </a:r>
            <a:r>
              <a:rPr lang="fr-FR" dirty="0" err="1">
                <a:latin typeface="Arial Narrow" panose="020B0606020202030204" pitchFamily="34" charset="0"/>
              </a:rPr>
              <a:t>year</a:t>
            </a:r>
            <a:r>
              <a:rPr lang="fr-FR" dirty="0">
                <a:latin typeface="Arial Narrow" panose="020B0606020202030204" pitchFamily="34" charset="0"/>
              </a:rPr>
              <a:t> </a:t>
            </a:r>
            <a:r>
              <a:rPr lang="fr-FR" dirty="0" err="1">
                <a:latin typeface="Arial Narrow" panose="020B0606020202030204" pitchFamily="34" charset="0"/>
              </a:rPr>
              <a:t>old</a:t>
            </a:r>
            <a:r>
              <a:rPr lang="fr-FR" dirty="0">
                <a:latin typeface="Arial Narrow" panose="020B0606020202030204" pitchFamily="34" charset="0"/>
              </a:rPr>
              <a:t> Charles Lindbergh </a:t>
            </a:r>
            <a:r>
              <a:rPr lang="fr-FR" dirty="0" err="1">
                <a:latin typeface="Arial Narrow" panose="020B0606020202030204" pitchFamily="34" charset="0"/>
              </a:rPr>
              <a:t>designed</a:t>
            </a:r>
            <a:r>
              <a:rPr lang="fr-FR" dirty="0">
                <a:latin typeface="Arial Narrow" panose="020B0606020202030204" pitchFamily="34" charset="0"/>
              </a:rPr>
              <a:t> and </a:t>
            </a:r>
            <a:r>
              <a:rPr lang="fr-FR" dirty="0" err="1">
                <a:latin typeface="Arial Narrow" panose="020B0606020202030204" pitchFamily="34" charset="0"/>
              </a:rPr>
              <a:t>supervised</a:t>
            </a:r>
            <a:r>
              <a:rPr lang="fr-FR" dirty="0">
                <a:latin typeface="Arial Narrow" panose="020B0606020202030204" pitchFamily="34" charset="0"/>
              </a:rPr>
              <a:t> the construction of the ‘Spirit of St Louis’, </a:t>
            </a:r>
            <a:r>
              <a:rPr lang="fr-FR" dirty="0" err="1">
                <a:latin typeface="Arial Narrow" panose="020B0606020202030204" pitchFamily="34" charset="0"/>
              </a:rPr>
              <a:t>complete</a:t>
            </a:r>
            <a:r>
              <a:rPr lang="fr-FR" dirty="0">
                <a:latin typeface="Arial Narrow" panose="020B0606020202030204" pitchFamily="34" charset="0"/>
              </a:rPr>
              <a:t> with </a:t>
            </a:r>
            <a:r>
              <a:rPr lang="fr-FR" dirty="0" err="1">
                <a:latin typeface="Arial Narrow" panose="020B0606020202030204" pitchFamily="34" charset="0"/>
              </a:rPr>
              <a:t>huge</a:t>
            </a:r>
            <a:r>
              <a:rPr lang="fr-FR" dirty="0">
                <a:latin typeface="Arial Narrow" panose="020B0606020202030204" pitchFamily="34" charset="0"/>
              </a:rPr>
              <a:t> fuel tanks, longer </a:t>
            </a:r>
            <a:r>
              <a:rPr lang="fr-FR" dirty="0" err="1">
                <a:latin typeface="Arial Narrow" panose="020B0606020202030204" pitchFamily="34" charset="0"/>
              </a:rPr>
              <a:t>wings</a:t>
            </a:r>
            <a:r>
              <a:rPr lang="fr-FR" dirty="0">
                <a:latin typeface="Arial Narrow" panose="020B0606020202030204" pitchFamily="34" charset="0"/>
              </a:rPr>
              <a:t>, and a new location for the </a:t>
            </a:r>
            <a:r>
              <a:rPr lang="fr-FR" dirty="0" err="1">
                <a:latin typeface="Arial Narrow" panose="020B0606020202030204" pitchFamily="34" charset="0"/>
              </a:rPr>
              <a:t>seat</a:t>
            </a:r>
            <a:r>
              <a:rPr lang="fr-FR" dirty="0">
                <a:latin typeface="Arial Narrow" panose="020B0606020202030204" pitchFamily="34" charset="0"/>
              </a:rPr>
              <a:t>. He made </a:t>
            </a:r>
            <a:r>
              <a:rPr lang="fr-FR" dirty="0" err="1">
                <a:latin typeface="Arial Narrow" panose="020B0606020202030204" pitchFamily="34" charset="0"/>
              </a:rPr>
              <a:t>his</a:t>
            </a:r>
            <a:r>
              <a:rPr lang="fr-FR" dirty="0">
                <a:latin typeface="Arial Narrow" panose="020B0606020202030204" pitchFamily="34" charset="0"/>
              </a:rPr>
              <a:t> </a:t>
            </a:r>
            <a:r>
              <a:rPr lang="fr-FR" dirty="0" err="1">
                <a:latin typeface="Arial Narrow" panose="020B0606020202030204" pitchFamily="34" charset="0"/>
              </a:rPr>
              <a:t>famous</a:t>
            </a:r>
            <a:r>
              <a:rPr lang="fr-FR" dirty="0">
                <a:latin typeface="Arial Narrow" panose="020B0606020202030204" pitchFamily="34" charset="0"/>
              </a:rPr>
              <a:t> first solo flight </a:t>
            </a:r>
            <a:r>
              <a:rPr lang="fr-FR" dirty="0" err="1">
                <a:latin typeface="Arial Narrow" panose="020B0606020202030204" pitchFamily="34" charset="0"/>
              </a:rPr>
              <a:t>across</a:t>
            </a:r>
            <a:r>
              <a:rPr lang="fr-FR" dirty="0">
                <a:latin typeface="Arial Narrow" panose="020B0606020202030204" pitchFamily="34" charset="0"/>
              </a:rPr>
              <a:t> the Atlantic in 1927</a:t>
            </a:r>
          </a:p>
        </p:txBody>
      </p:sp>
      <p:sp>
        <p:nvSpPr>
          <p:cNvPr id="6" name="Rectangle 5">
            <a:extLst>
              <a:ext uri="{FF2B5EF4-FFF2-40B4-BE49-F238E27FC236}">
                <a16:creationId xmlns:a16="http://schemas.microsoft.com/office/drawing/2014/main" id="{CB91BA0B-6469-4FA9-941D-6BD4A8173162}"/>
              </a:ext>
            </a:extLst>
          </p:cNvPr>
          <p:cNvSpPr/>
          <p:nvPr/>
        </p:nvSpPr>
        <p:spPr>
          <a:xfrm>
            <a:off x="886120" y="4751109"/>
            <a:ext cx="3553905" cy="1621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highlight>
                  <a:srgbClr val="FFFF00"/>
                </a:highlight>
              </a:rPr>
              <a:t>Ex ante ‘</a:t>
            </a:r>
            <a:r>
              <a:rPr lang="fr-FR" dirty="0" err="1">
                <a:solidFill>
                  <a:schemeClr val="tx1"/>
                </a:solidFill>
                <a:highlight>
                  <a:srgbClr val="FFFF00"/>
                </a:highlight>
              </a:rPr>
              <a:t>technical</a:t>
            </a:r>
            <a:r>
              <a:rPr lang="fr-FR" dirty="0">
                <a:solidFill>
                  <a:schemeClr val="tx1"/>
                </a:solidFill>
                <a:highlight>
                  <a:srgbClr val="FFFF00"/>
                </a:highlight>
              </a:rPr>
              <a:t>’ </a:t>
            </a:r>
            <a:r>
              <a:rPr lang="fr-FR" dirty="0" err="1">
                <a:solidFill>
                  <a:schemeClr val="tx1"/>
                </a:solidFill>
                <a:highlight>
                  <a:srgbClr val="FFFF00"/>
                </a:highlight>
              </a:rPr>
              <a:t>specification</a:t>
            </a:r>
            <a:r>
              <a:rPr lang="fr-FR" dirty="0">
                <a:solidFill>
                  <a:schemeClr val="tx1"/>
                </a:solidFill>
                <a:highlight>
                  <a:srgbClr val="FFFF00"/>
                </a:highlight>
              </a:rPr>
              <a:t> to encourage </a:t>
            </a:r>
            <a:r>
              <a:rPr lang="fr-FR" dirty="0" err="1">
                <a:solidFill>
                  <a:schemeClr val="tx1"/>
                </a:solidFill>
                <a:highlight>
                  <a:srgbClr val="FFFF00"/>
                </a:highlight>
              </a:rPr>
              <a:t>demonstration</a:t>
            </a:r>
            <a:r>
              <a:rPr lang="fr-FR" dirty="0">
                <a:solidFill>
                  <a:schemeClr val="tx1"/>
                </a:solidFill>
                <a:highlight>
                  <a:srgbClr val="FFFF00"/>
                </a:highlight>
              </a:rPr>
              <a:t> </a:t>
            </a:r>
            <a:r>
              <a:rPr lang="fr-FR" dirty="0" err="1">
                <a:solidFill>
                  <a:schemeClr val="tx1"/>
                </a:solidFill>
                <a:highlight>
                  <a:srgbClr val="FFFF00"/>
                </a:highlight>
              </a:rPr>
              <a:t>projects</a:t>
            </a:r>
            <a:r>
              <a:rPr lang="fr-FR" dirty="0">
                <a:solidFill>
                  <a:schemeClr val="tx1"/>
                </a:solidFill>
                <a:highlight>
                  <a:srgbClr val="FFFF00"/>
                </a:highlight>
              </a:rPr>
              <a:t> </a:t>
            </a:r>
            <a:r>
              <a:rPr lang="fr-FR" dirty="0"/>
              <a:t>(</a:t>
            </a:r>
            <a:r>
              <a:rPr lang="fr-FR" dirty="0" err="1"/>
              <a:t>rather</a:t>
            </a:r>
            <a:r>
              <a:rPr lang="fr-FR" dirty="0"/>
              <a:t> </a:t>
            </a:r>
            <a:r>
              <a:rPr lang="fr-FR" dirty="0" err="1"/>
              <a:t>than</a:t>
            </a:r>
            <a:r>
              <a:rPr lang="fr-FR" dirty="0"/>
              <a:t> </a:t>
            </a:r>
            <a:r>
              <a:rPr lang="fr-FR" dirty="0" err="1"/>
              <a:t>spurring</a:t>
            </a:r>
            <a:r>
              <a:rPr lang="fr-FR" dirty="0"/>
              <a:t> the </a:t>
            </a:r>
            <a:r>
              <a:rPr lang="fr-FR" dirty="0" err="1"/>
              <a:t>development</a:t>
            </a:r>
            <a:r>
              <a:rPr lang="fr-FR" dirty="0"/>
              <a:t> of a </a:t>
            </a:r>
            <a:r>
              <a:rPr lang="fr-FR" dirty="0" err="1"/>
              <a:t>commercially</a:t>
            </a:r>
            <a:r>
              <a:rPr lang="fr-FR" dirty="0"/>
              <a:t> viable </a:t>
            </a:r>
            <a:r>
              <a:rPr lang="fr-FR" dirty="0" err="1"/>
              <a:t>product</a:t>
            </a:r>
            <a:r>
              <a:rPr lang="fr-FR" dirty="0"/>
              <a:t>)</a:t>
            </a:r>
          </a:p>
        </p:txBody>
      </p:sp>
    </p:spTree>
    <p:extLst>
      <p:ext uri="{BB962C8B-B14F-4D97-AF65-F5344CB8AC3E}">
        <p14:creationId xmlns:p14="http://schemas.microsoft.com/office/powerpoint/2010/main" val="228077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C20AA-8678-43D7-BD1F-0CA04B853CD0}"/>
              </a:ext>
            </a:extLst>
          </p:cNvPr>
          <p:cNvSpPr>
            <a:spLocks noGrp="1"/>
          </p:cNvSpPr>
          <p:nvPr>
            <p:ph type="title"/>
          </p:nvPr>
        </p:nvSpPr>
        <p:spPr/>
        <p:txBody>
          <a:bodyPr>
            <a:normAutofit/>
          </a:bodyPr>
          <a:lstStyle/>
          <a:p>
            <a:r>
              <a:rPr lang="fr-FR" sz="3600" dirty="0">
                <a:latin typeface="Impact" panose="020B0806030902050204" pitchFamily="34" charset="0"/>
              </a:rPr>
              <a:t>An important design </a:t>
            </a:r>
            <a:r>
              <a:rPr lang="fr-FR" sz="3600" dirty="0" err="1">
                <a:latin typeface="Impact" panose="020B0806030902050204" pitchFamily="34" charset="0"/>
              </a:rPr>
              <a:t>feature</a:t>
            </a:r>
            <a:r>
              <a:rPr lang="fr-FR" sz="3600" dirty="0">
                <a:latin typeface="Impact" panose="020B0806030902050204" pitchFamily="34" charset="0"/>
              </a:rPr>
              <a:t>: </a:t>
            </a:r>
            <a:r>
              <a:rPr lang="fr-FR" sz="3600" dirty="0" err="1">
                <a:latin typeface="Impact" panose="020B0806030902050204" pitchFamily="34" charset="0"/>
              </a:rPr>
              <a:t>Metrics</a:t>
            </a:r>
            <a:r>
              <a:rPr lang="fr-FR" sz="3600" dirty="0">
                <a:latin typeface="Impact" panose="020B0806030902050204" pitchFamily="34" charset="0"/>
              </a:rPr>
              <a:t> of </a:t>
            </a:r>
            <a:r>
              <a:rPr lang="fr-FR" sz="3600" i="1" dirty="0">
                <a:latin typeface="Impact" panose="020B0806030902050204" pitchFamily="34" charset="0"/>
              </a:rPr>
              <a:t>ex post  </a:t>
            </a:r>
            <a:r>
              <a:rPr lang="fr-FR" sz="3600" dirty="0">
                <a:latin typeface="Impact" panose="020B0806030902050204" pitchFamily="34" charset="0"/>
              </a:rPr>
              <a:t>use or impact</a:t>
            </a:r>
          </a:p>
        </p:txBody>
      </p:sp>
      <p:sp>
        <p:nvSpPr>
          <p:cNvPr id="3" name="Espace réservé du contenu 2">
            <a:extLst>
              <a:ext uri="{FF2B5EF4-FFF2-40B4-BE49-F238E27FC236}">
                <a16:creationId xmlns:a16="http://schemas.microsoft.com/office/drawing/2014/main" id="{9D53E23B-09DE-4A5B-A90D-5D39DEBA9CF9}"/>
              </a:ext>
            </a:extLst>
          </p:cNvPr>
          <p:cNvSpPr>
            <a:spLocks noGrp="1"/>
          </p:cNvSpPr>
          <p:nvPr>
            <p:ph idx="1"/>
          </p:nvPr>
        </p:nvSpPr>
        <p:spPr/>
        <p:txBody>
          <a:bodyPr/>
          <a:lstStyle/>
          <a:p>
            <a:r>
              <a:rPr lang="fr-FR" dirty="0">
                <a:latin typeface="Arial Narrow" panose="020B0606020202030204" pitchFamily="34" charset="0"/>
              </a:rPr>
              <a:t>Invention </a:t>
            </a:r>
            <a:r>
              <a:rPr lang="fr-FR" dirty="0" err="1">
                <a:latin typeface="Arial Narrow" panose="020B0606020202030204" pitchFamily="34" charset="0"/>
              </a:rPr>
              <a:t>without</a:t>
            </a:r>
            <a:r>
              <a:rPr lang="fr-FR" dirty="0">
                <a:latin typeface="Arial Narrow" panose="020B0606020202030204" pitchFamily="34" charset="0"/>
              </a:rPr>
              <a:t> diffusion of the invention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nothing</a:t>
            </a:r>
            <a:r>
              <a:rPr lang="fr-FR" dirty="0">
                <a:latin typeface="Arial Narrow" panose="020B0606020202030204" pitchFamily="34" charset="0"/>
              </a:rPr>
              <a:t>!</a:t>
            </a:r>
          </a:p>
          <a:p>
            <a:r>
              <a:rPr lang="fr-FR" dirty="0">
                <a:latin typeface="Arial Narrow" panose="020B0606020202030204" pitchFamily="34" charset="0"/>
              </a:rPr>
              <a:t>One issue with</a:t>
            </a:r>
            <a:r>
              <a:rPr lang="fr-FR" i="1" dirty="0">
                <a:latin typeface="Arial Narrow" panose="020B0606020202030204" pitchFamily="34" charset="0"/>
              </a:rPr>
              <a:t> </a:t>
            </a:r>
            <a:r>
              <a:rPr lang="fr-FR" i="1" dirty="0" err="1">
                <a:latin typeface="Arial Narrow" panose="020B0606020202030204" pitchFamily="34" charset="0"/>
              </a:rPr>
              <a:t>prize</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that</a:t>
            </a:r>
            <a:r>
              <a:rPr lang="fr-FR" dirty="0">
                <a:latin typeface="Arial Narrow" panose="020B0606020202030204" pitchFamily="34" charset="0"/>
              </a:rPr>
              <a:t> </a:t>
            </a:r>
            <a:r>
              <a:rPr lang="fr-FR" dirty="0" err="1">
                <a:latin typeface="Arial Narrow" panose="020B0606020202030204" pitchFamily="34" charset="0"/>
              </a:rPr>
              <a:t>products</a:t>
            </a:r>
            <a:r>
              <a:rPr lang="fr-FR" dirty="0">
                <a:latin typeface="Arial Narrow" panose="020B0606020202030204" pitchFamily="34" charset="0"/>
              </a:rPr>
              <a:t> </a:t>
            </a:r>
            <a:r>
              <a:rPr lang="fr-FR" dirty="0" err="1">
                <a:latin typeface="Arial Narrow" panose="020B0606020202030204" pitchFamily="34" charset="0"/>
              </a:rPr>
              <a:t>may</a:t>
            </a:r>
            <a:r>
              <a:rPr lang="fr-FR" dirty="0">
                <a:latin typeface="Arial Narrow" panose="020B0606020202030204" pitchFamily="34" charset="0"/>
              </a:rPr>
              <a:t> </a:t>
            </a:r>
            <a:r>
              <a:rPr lang="fr-FR" dirty="0" err="1">
                <a:latin typeface="Arial Narrow" panose="020B0606020202030204" pitchFamily="34" charset="0"/>
              </a:rPr>
              <a:t>be</a:t>
            </a:r>
            <a:r>
              <a:rPr lang="fr-FR" dirty="0">
                <a:latin typeface="Arial Narrow" panose="020B0606020202030204" pitchFamily="34" charset="0"/>
              </a:rPr>
              <a:t> </a:t>
            </a:r>
            <a:r>
              <a:rPr lang="fr-FR" dirty="0" err="1">
                <a:latin typeface="Arial Narrow" panose="020B0606020202030204" pitchFamily="34" charset="0"/>
              </a:rPr>
              <a:t>developed</a:t>
            </a:r>
            <a:r>
              <a:rPr lang="fr-FR" dirty="0">
                <a:latin typeface="Arial Narrow" panose="020B0606020202030204" pitchFamily="34" charset="0"/>
              </a:rPr>
              <a:t> – </a:t>
            </a:r>
            <a:r>
              <a:rPr lang="fr-FR" dirty="0" err="1">
                <a:latin typeface="Arial Narrow" panose="020B0606020202030204" pitchFamily="34" charset="0"/>
              </a:rPr>
              <a:t>they</a:t>
            </a:r>
            <a:r>
              <a:rPr lang="fr-FR" dirty="0">
                <a:latin typeface="Arial Narrow" panose="020B0606020202030204" pitchFamily="34" charset="0"/>
              </a:rPr>
              <a:t> </a:t>
            </a:r>
            <a:r>
              <a:rPr lang="fr-FR" dirty="0" err="1">
                <a:latin typeface="Arial Narrow" panose="020B0606020202030204" pitchFamily="34" charset="0"/>
              </a:rPr>
              <a:t>meet</a:t>
            </a:r>
            <a:r>
              <a:rPr lang="fr-FR" dirty="0">
                <a:latin typeface="Arial Narrow" panose="020B0606020202030204" pitchFamily="34" charset="0"/>
              </a:rPr>
              <a:t> </a:t>
            </a:r>
            <a:r>
              <a:rPr lang="fr-FR" dirty="0" err="1">
                <a:latin typeface="Arial Narrow" panose="020B0606020202030204" pitchFamily="34" charset="0"/>
              </a:rPr>
              <a:t>strictly</a:t>
            </a:r>
            <a:r>
              <a:rPr lang="fr-FR" dirty="0">
                <a:latin typeface="Arial Narrow" panose="020B0606020202030204" pitchFamily="34" charset="0"/>
              </a:rPr>
              <a:t> the </a:t>
            </a:r>
            <a:r>
              <a:rPr lang="fr-FR" dirty="0" err="1">
                <a:latin typeface="Arial Narrow" panose="020B0606020202030204" pitchFamily="34" charset="0"/>
              </a:rPr>
              <a:t>specifications</a:t>
            </a:r>
            <a:r>
              <a:rPr lang="fr-FR" dirty="0">
                <a:latin typeface="Arial Narrow" panose="020B0606020202030204" pitchFamily="34" charset="0"/>
              </a:rPr>
              <a:t> - but for </a:t>
            </a:r>
            <a:r>
              <a:rPr lang="fr-FR" dirty="0" err="1">
                <a:latin typeface="Arial Narrow" panose="020B0606020202030204" pitchFamily="34" charset="0"/>
              </a:rPr>
              <a:t>some</a:t>
            </a:r>
            <a:r>
              <a:rPr lang="fr-FR" dirty="0">
                <a:latin typeface="Arial Narrow" panose="020B0606020202030204" pitchFamily="34" charset="0"/>
              </a:rPr>
              <a:t> </a:t>
            </a:r>
            <a:r>
              <a:rPr lang="fr-FR" dirty="0" err="1">
                <a:latin typeface="Arial Narrow" panose="020B0606020202030204" pitchFamily="34" charset="0"/>
              </a:rPr>
              <a:t>reasons</a:t>
            </a:r>
            <a:r>
              <a:rPr lang="fr-FR" dirty="0">
                <a:latin typeface="Arial Narrow" panose="020B0606020202030204" pitchFamily="34" charset="0"/>
              </a:rPr>
              <a:t> </a:t>
            </a:r>
            <a:r>
              <a:rPr lang="fr-FR" dirty="0" err="1">
                <a:latin typeface="Arial Narrow" panose="020B0606020202030204" pitchFamily="34" charset="0"/>
              </a:rPr>
              <a:t>they</a:t>
            </a:r>
            <a:r>
              <a:rPr lang="fr-FR" dirty="0">
                <a:latin typeface="Arial Narrow" panose="020B0606020202030204" pitchFamily="34" charset="0"/>
              </a:rPr>
              <a:t> are not </a:t>
            </a:r>
            <a:r>
              <a:rPr lang="fr-FR" dirty="0" err="1">
                <a:latin typeface="Arial Narrow" panose="020B0606020202030204" pitchFamily="34" charset="0"/>
              </a:rPr>
              <a:t>desirable</a:t>
            </a:r>
            <a:r>
              <a:rPr lang="fr-FR" dirty="0">
                <a:latin typeface="Arial Narrow" panose="020B0606020202030204" pitchFamily="34" charset="0"/>
              </a:rPr>
              <a:t> to </a:t>
            </a:r>
            <a:r>
              <a:rPr lang="fr-FR" dirty="0" err="1">
                <a:latin typeface="Arial Narrow" panose="020B0606020202030204" pitchFamily="34" charset="0"/>
              </a:rPr>
              <a:t>consumers</a:t>
            </a:r>
            <a:r>
              <a:rPr lang="fr-FR" dirty="0">
                <a:latin typeface="Arial Narrow" panose="020B0606020202030204" pitchFamily="34" charset="0"/>
              </a:rPr>
              <a:t> or clients (</a:t>
            </a:r>
            <a:r>
              <a:rPr lang="fr-FR" dirty="0" err="1">
                <a:latin typeface="Arial Narrow" panose="020B0606020202030204" pitchFamily="34" charset="0"/>
              </a:rPr>
              <a:t>they</a:t>
            </a:r>
            <a:r>
              <a:rPr lang="fr-FR" dirty="0">
                <a:latin typeface="Arial Narrow" panose="020B0606020202030204" pitchFamily="34" charset="0"/>
              </a:rPr>
              <a:t> </a:t>
            </a:r>
            <a:r>
              <a:rPr lang="fr-FR" dirty="0" err="1">
                <a:latin typeface="Arial Narrow" panose="020B0606020202030204" pitchFamily="34" charset="0"/>
              </a:rPr>
              <a:t>don’t</a:t>
            </a:r>
            <a:r>
              <a:rPr lang="fr-FR" dirty="0">
                <a:latin typeface="Arial Narrow" panose="020B0606020202030204" pitchFamily="34" charset="0"/>
              </a:rPr>
              <a:t> </a:t>
            </a:r>
            <a:r>
              <a:rPr lang="fr-FR" dirty="0" err="1">
                <a:latin typeface="Arial Narrow" panose="020B0606020202030204" pitchFamily="34" charset="0"/>
              </a:rPr>
              <a:t>become</a:t>
            </a:r>
            <a:r>
              <a:rPr lang="fr-FR" dirty="0">
                <a:latin typeface="Arial Narrow" panose="020B0606020202030204" pitchFamily="34" charset="0"/>
              </a:rPr>
              <a:t> innovations!)</a:t>
            </a:r>
          </a:p>
          <a:p>
            <a:r>
              <a:rPr lang="fr-FR" dirty="0">
                <a:latin typeface="Arial Narrow" panose="020B0606020202030204" pitchFamily="34" charset="0"/>
              </a:rPr>
              <a:t>Important to </a:t>
            </a:r>
            <a:r>
              <a:rPr lang="fr-FR" dirty="0" err="1">
                <a:latin typeface="Arial Narrow" panose="020B0606020202030204" pitchFamily="34" charset="0"/>
              </a:rPr>
              <a:t>try</a:t>
            </a:r>
            <a:r>
              <a:rPr lang="fr-FR" dirty="0">
                <a:latin typeface="Arial Narrow" panose="020B0606020202030204" pitchFamily="34" charset="0"/>
              </a:rPr>
              <a:t> to </a:t>
            </a:r>
            <a:r>
              <a:rPr lang="fr-FR" dirty="0" err="1">
                <a:latin typeface="Arial Narrow" panose="020B0606020202030204" pitchFamily="34" charset="0"/>
              </a:rPr>
              <a:t>link</a:t>
            </a:r>
            <a:r>
              <a:rPr lang="fr-FR" dirty="0">
                <a:latin typeface="Arial Narrow" panose="020B0606020202030204" pitchFamily="34" charset="0"/>
              </a:rPr>
              <a:t> </a:t>
            </a:r>
            <a:r>
              <a:rPr lang="fr-FR" dirty="0" err="1">
                <a:latin typeface="Arial Narrow" panose="020B0606020202030204" pitchFamily="34" charset="0"/>
              </a:rPr>
              <a:t>reward</a:t>
            </a:r>
            <a:r>
              <a:rPr lang="fr-FR" dirty="0">
                <a:latin typeface="Arial Narrow" panose="020B0606020202030204" pitchFamily="34" charset="0"/>
              </a:rPr>
              <a:t> to value</a:t>
            </a:r>
          </a:p>
          <a:p>
            <a:r>
              <a:rPr lang="fr-FR" dirty="0" err="1">
                <a:latin typeface="Arial Narrow" panose="020B0606020202030204" pitchFamily="34" charset="0"/>
              </a:rPr>
              <a:t>Useful</a:t>
            </a:r>
            <a:r>
              <a:rPr lang="fr-FR" dirty="0">
                <a:latin typeface="Arial Narrow" panose="020B0606020202030204" pitchFamily="34" charset="0"/>
              </a:rPr>
              <a:t> to base </a:t>
            </a:r>
            <a:r>
              <a:rPr lang="fr-FR" dirty="0" err="1">
                <a:latin typeface="Arial Narrow" panose="020B0606020202030204" pitchFamily="34" charset="0"/>
              </a:rPr>
              <a:t>reward</a:t>
            </a:r>
            <a:r>
              <a:rPr lang="fr-FR" dirty="0">
                <a:latin typeface="Arial Narrow" panose="020B0606020202030204" pitchFamily="34" charset="0"/>
              </a:rPr>
              <a:t> </a:t>
            </a:r>
            <a:r>
              <a:rPr lang="fr-FR" dirty="0" err="1">
                <a:latin typeface="Arial Narrow" panose="020B0606020202030204" pitchFamily="34" charset="0"/>
              </a:rPr>
              <a:t>payments</a:t>
            </a:r>
            <a:r>
              <a:rPr lang="fr-FR" dirty="0">
                <a:latin typeface="Arial Narrow" panose="020B0606020202030204" pitchFamily="34" charset="0"/>
              </a:rPr>
              <a:t> on </a:t>
            </a:r>
            <a:r>
              <a:rPr lang="fr-FR" dirty="0" err="1">
                <a:latin typeface="Arial Narrow" panose="020B0606020202030204" pitchFamily="34" charset="0"/>
              </a:rPr>
              <a:t>some</a:t>
            </a:r>
            <a:r>
              <a:rPr lang="fr-FR" dirty="0">
                <a:latin typeface="Arial Narrow" panose="020B0606020202030204" pitchFamily="34" charset="0"/>
              </a:rPr>
              <a:t> </a:t>
            </a:r>
            <a:r>
              <a:rPr lang="fr-FR" dirty="0" err="1">
                <a:latin typeface="Arial Narrow" panose="020B0606020202030204" pitchFamily="34" charset="0"/>
              </a:rPr>
              <a:t>measure</a:t>
            </a:r>
            <a:r>
              <a:rPr lang="fr-FR" dirty="0">
                <a:latin typeface="Arial Narrow" panose="020B0606020202030204" pitchFamily="34" charset="0"/>
              </a:rPr>
              <a:t> of </a:t>
            </a:r>
            <a:r>
              <a:rPr lang="fr-FR" i="1" dirty="0">
                <a:latin typeface="Arial Narrow" panose="020B0606020202030204" pitchFamily="34" charset="0"/>
              </a:rPr>
              <a:t>ex post </a:t>
            </a:r>
            <a:r>
              <a:rPr lang="fr-FR" dirty="0">
                <a:latin typeface="Arial Narrow" panose="020B0606020202030204" pitchFamily="34" charset="0"/>
              </a:rPr>
              <a:t>valuation of the </a:t>
            </a:r>
            <a:r>
              <a:rPr lang="fr-FR" dirty="0" err="1">
                <a:latin typeface="Arial Narrow" panose="020B0606020202030204" pitchFamily="34" charset="0"/>
              </a:rPr>
              <a:t>product</a:t>
            </a:r>
            <a:r>
              <a:rPr lang="fr-FR" dirty="0">
                <a:latin typeface="Arial Narrow" panose="020B0606020202030204" pitchFamily="34" charset="0"/>
              </a:rPr>
              <a:t> by consumer</a:t>
            </a:r>
          </a:p>
          <a:p>
            <a:r>
              <a:rPr lang="fr-FR" dirty="0">
                <a:latin typeface="Arial Narrow" panose="020B0606020202030204" pitchFamily="34" charset="0"/>
              </a:rPr>
              <a:t>The </a:t>
            </a:r>
            <a:r>
              <a:rPr lang="fr-FR" dirty="0" err="1">
                <a:latin typeface="Arial Narrow" panose="020B0606020202030204" pitchFamily="34" charset="0"/>
              </a:rPr>
              <a:t>reward</a:t>
            </a:r>
            <a:r>
              <a:rPr lang="fr-FR" dirty="0">
                <a:latin typeface="Arial Narrow" panose="020B0606020202030204" pitchFamily="34" charset="0"/>
              </a:rPr>
              <a:t> </a:t>
            </a:r>
            <a:r>
              <a:rPr lang="fr-FR" dirty="0" err="1">
                <a:latin typeface="Arial Narrow" panose="020B0606020202030204" pitchFamily="34" charset="0"/>
              </a:rPr>
              <a:t>will</a:t>
            </a:r>
            <a:r>
              <a:rPr lang="fr-FR" dirty="0">
                <a:latin typeface="Arial Narrow" panose="020B0606020202030204" pitchFamily="34" charset="0"/>
              </a:rPr>
              <a:t> </a:t>
            </a:r>
            <a:r>
              <a:rPr lang="fr-FR" dirty="0" err="1">
                <a:latin typeface="Arial Narrow" panose="020B0606020202030204" pitchFamily="34" charset="0"/>
              </a:rPr>
              <a:t>increase</a:t>
            </a:r>
            <a:r>
              <a:rPr lang="fr-FR" dirty="0">
                <a:latin typeface="Arial Narrow" panose="020B0606020202030204" pitchFamily="34" charset="0"/>
              </a:rPr>
              <a:t> as a </a:t>
            </a:r>
            <a:r>
              <a:rPr lang="fr-FR" dirty="0" err="1">
                <a:latin typeface="Arial Narrow" panose="020B0606020202030204" pitchFamily="34" charset="0"/>
              </a:rPr>
              <a:t>function</a:t>
            </a:r>
            <a:r>
              <a:rPr lang="fr-FR" dirty="0">
                <a:latin typeface="Arial Narrow" panose="020B0606020202030204" pitchFamily="34" charset="0"/>
              </a:rPr>
              <a:t> not </a:t>
            </a:r>
            <a:r>
              <a:rPr lang="fr-FR" dirty="0" err="1">
                <a:latin typeface="Arial Narrow" panose="020B0606020202030204" pitchFamily="34" charset="0"/>
              </a:rPr>
              <a:t>only</a:t>
            </a:r>
            <a:r>
              <a:rPr lang="fr-FR" dirty="0">
                <a:latin typeface="Arial Narrow" panose="020B0606020202030204" pitchFamily="34" charset="0"/>
              </a:rPr>
              <a:t> of invention but diffusion</a:t>
            </a:r>
          </a:p>
          <a:p>
            <a:r>
              <a:rPr lang="fr-FR" dirty="0">
                <a:latin typeface="Arial Narrow" panose="020B0606020202030204" pitchFamily="34" charset="0"/>
              </a:rPr>
              <a:t>Diffusion </a:t>
            </a:r>
            <a:r>
              <a:rPr lang="fr-FR" dirty="0" err="1">
                <a:latin typeface="Arial Narrow" panose="020B0606020202030204" pitchFamily="34" charset="0"/>
              </a:rPr>
              <a:t>may</a:t>
            </a:r>
            <a:r>
              <a:rPr lang="fr-FR" dirty="0">
                <a:latin typeface="Arial Narrow" panose="020B0606020202030204" pitchFamily="34" charset="0"/>
              </a:rPr>
              <a:t> </a:t>
            </a:r>
            <a:r>
              <a:rPr lang="fr-FR" dirty="0" err="1">
                <a:latin typeface="Arial Narrow" panose="020B0606020202030204" pitchFamily="34" charset="0"/>
              </a:rPr>
              <a:t>also</a:t>
            </a:r>
            <a:r>
              <a:rPr lang="fr-FR" dirty="0">
                <a:latin typeface="Arial Narrow" panose="020B0606020202030204" pitchFamily="34" charset="0"/>
              </a:rPr>
              <a:t> </a:t>
            </a:r>
            <a:r>
              <a:rPr lang="fr-FR" dirty="0" err="1">
                <a:latin typeface="Arial Narrow" panose="020B0606020202030204" pitchFamily="34" charset="0"/>
              </a:rPr>
              <a:t>be</a:t>
            </a:r>
            <a:r>
              <a:rPr lang="fr-FR" dirty="0">
                <a:latin typeface="Arial Narrow" panose="020B0606020202030204" pitchFamily="34" charset="0"/>
              </a:rPr>
              <a:t> </a:t>
            </a:r>
            <a:r>
              <a:rPr lang="fr-FR" dirty="0" err="1">
                <a:latin typeface="Arial Narrow" panose="020B0606020202030204" pitchFamily="34" charset="0"/>
              </a:rPr>
              <a:t>supported</a:t>
            </a:r>
            <a:r>
              <a:rPr lang="fr-FR" dirty="0">
                <a:latin typeface="Arial Narrow" panose="020B0606020202030204" pitchFamily="34" charset="0"/>
              </a:rPr>
              <a:t> by « adoption subsidies »</a:t>
            </a:r>
          </a:p>
          <a:p>
            <a:pPr marL="0" indent="0">
              <a:buNone/>
            </a:pPr>
            <a:endParaRPr lang="fr-FR" dirty="0">
              <a:latin typeface="Arial Narrow" panose="020B0606020202030204" pitchFamily="34" charset="0"/>
            </a:endParaRPr>
          </a:p>
        </p:txBody>
      </p:sp>
    </p:spTree>
    <p:extLst>
      <p:ext uri="{BB962C8B-B14F-4D97-AF65-F5344CB8AC3E}">
        <p14:creationId xmlns:p14="http://schemas.microsoft.com/office/powerpoint/2010/main" val="98996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10F7752A-6B1B-4FFD-B512-5C9FE7D50CEA}"/>
              </a:ext>
            </a:extLst>
          </p:cNvPr>
          <p:cNvSpPr>
            <a:spLocks noGrp="1"/>
          </p:cNvSpPr>
          <p:nvPr>
            <p:ph type="title"/>
          </p:nvPr>
        </p:nvSpPr>
        <p:spPr/>
        <p:txBody>
          <a:bodyPr>
            <a:normAutofit/>
          </a:bodyPr>
          <a:lstStyle/>
          <a:p>
            <a:r>
              <a:rPr lang="fr-FR" sz="3200" dirty="0">
                <a:latin typeface="Impact" panose="020B0806030902050204" pitchFamily="34" charset="0"/>
              </a:rPr>
              <a:t>A </a:t>
            </a:r>
            <a:r>
              <a:rPr lang="fr-FR" sz="3200" dirty="0" err="1">
                <a:latin typeface="Impact" panose="020B0806030902050204" pitchFamily="34" charset="0"/>
              </a:rPr>
              <a:t>prize</a:t>
            </a:r>
            <a:r>
              <a:rPr lang="fr-FR" sz="3200" dirty="0">
                <a:latin typeface="Impact" panose="020B0806030902050204" pitchFamily="34" charset="0"/>
              </a:rPr>
              <a:t> </a:t>
            </a:r>
            <a:r>
              <a:rPr lang="fr-FR" sz="3200" dirty="0" err="1">
                <a:latin typeface="Impact" panose="020B0806030902050204" pitchFamily="34" charset="0"/>
              </a:rPr>
              <a:t>sponsored</a:t>
            </a:r>
            <a:r>
              <a:rPr lang="fr-FR" sz="3200" dirty="0">
                <a:latin typeface="Impact" panose="020B0806030902050204" pitchFamily="34" charset="0"/>
              </a:rPr>
              <a:t> by a </a:t>
            </a:r>
            <a:r>
              <a:rPr lang="fr-FR" sz="3200" dirty="0" err="1">
                <a:latin typeface="Impact" panose="020B0806030902050204" pitchFamily="34" charset="0"/>
              </a:rPr>
              <a:t>foundation</a:t>
            </a:r>
            <a:r>
              <a:rPr lang="fr-FR" sz="3200" dirty="0">
                <a:latin typeface="Impact" panose="020B0806030902050204" pitchFamily="34" charset="0"/>
              </a:rPr>
              <a:t> (pull </a:t>
            </a:r>
            <a:r>
              <a:rPr lang="fr-FR" sz="3200" dirty="0" err="1">
                <a:latin typeface="Impact" panose="020B0806030902050204" pitchFamily="34" charset="0"/>
              </a:rPr>
              <a:t>logic</a:t>
            </a:r>
            <a:r>
              <a:rPr lang="fr-FR" sz="3200" dirty="0">
                <a:latin typeface="Impact" panose="020B0806030902050204" pitchFamily="34" charset="0"/>
              </a:rPr>
              <a:t>)</a:t>
            </a:r>
          </a:p>
        </p:txBody>
      </p:sp>
      <p:sp>
        <p:nvSpPr>
          <p:cNvPr id="10" name="Espace réservé du contenu 9">
            <a:extLst>
              <a:ext uri="{FF2B5EF4-FFF2-40B4-BE49-F238E27FC236}">
                <a16:creationId xmlns:a16="http://schemas.microsoft.com/office/drawing/2014/main" id="{7F4427D0-BA67-4D4C-8625-387A30AAA014}"/>
              </a:ext>
            </a:extLst>
          </p:cNvPr>
          <p:cNvSpPr>
            <a:spLocks noGrp="1"/>
          </p:cNvSpPr>
          <p:nvPr>
            <p:ph idx="1"/>
          </p:nvPr>
        </p:nvSpPr>
        <p:spPr/>
        <p:txBody>
          <a:bodyPr>
            <a:normAutofit fontScale="77500" lnSpcReduction="20000"/>
          </a:bodyPr>
          <a:lstStyle/>
          <a:p>
            <a:r>
              <a:rPr lang="fr-FR" sz="2900" dirty="0">
                <a:latin typeface="Arial Narrow" panose="020B0606020202030204" pitchFamily="34" charset="0"/>
              </a:rPr>
              <a:t>Can </a:t>
            </a:r>
            <a:r>
              <a:rPr lang="fr-FR" sz="2900" dirty="0" err="1">
                <a:latin typeface="Arial Narrow" panose="020B0606020202030204" pitchFamily="34" charset="0"/>
              </a:rPr>
              <a:t>determine</a:t>
            </a:r>
            <a:r>
              <a:rPr lang="fr-FR" sz="2900" dirty="0">
                <a:latin typeface="Arial Narrow" panose="020B0606020202030204" pitchFamily="34" charset="0"/>
              </a:rPr>
              <a:t> direction in a </a:t>
            </a:r>
            <a:r>
              <a:rPr lang="fr-FR" sz="2900" dirty="0" err="1">
                <a:latin typeface="Arial Narrow" panose="020B0606020202030204" pitchFamily="34" charset="0"/>
              </a:rPr>
              <a:t>very</a:t>
            </a:r>
            <a:r>
              <a:rPr lang="fr-FR" sz="2900" dirty="0">
                <a:latin typeface="Arial Narrow" panose="020B0606020202030204" pitchFamily="34" charset="0"/>
              </a:rPr>
              <a:t> </a:t>
            </a:r>
            <a:r>
              <a:rPr lang="fr-FR" sz="2900" dirty="0" err="1">
                <a:latin typeface="Arial Narrow" panose="020B0606020202030204" pitchFamily="34" charset="0"/>
              </a:rPr>
              <a:t>detailed</a:t>
            </a:r>
            <a:r>
              <a:rPr lang="fr-FR" sz="2900" dirty="0">
                <a:latin typeface="Arial Narrow" panose="020B0606020202030204" pitchFamily="34" charset="0"/>
              </a:rPr>
              <a:t> </a:t>
            </a:r>
            <a:r>
              <a:rPr lang="fr-FR" sz="2900" dirty="0" err="1">
                <a:latin typeface="Arial Narrow" panose="020B0606020202030204" pitchFamily="34" charset="0"/>
              </a:rPr>
              <a:t>way</a:t>
            </a:r>
            <a:r>
              <a:rPr lang="fr-FR" sz="2900" dirty="0">
                <a:latin typeface="Arial Narrow" panose="020B0606020202030204" pitchFamily="34" charset="0"/>
              </a:rPr>
              <a:t> – e.g. </a:t>
            </a:r>
            <a:r>
              <a:rPr lang="fr-FR" sz="2900" i="1" dirty="0" err="1">
                <a:latin typeface="Arial Narrow" panose="020B0606020202030204" pitchFamily="34" charset="0"/>
              </a:rPr>
              <a:t>development</a:t>
            </a:r>
            <a:r>
              <a:rPr lang="fr-FR" sz="2900" i="1" dirty="0">
                <a:latin typeface="Arial Narrow" panose="020B0606020202030204" pitchFamily="34" charset="0"/>
              </a:rPr>
              <a:t> of </a:t>
            </a:r>
            <a:r>
              <a:rPr lang="fr-FR" sz="2900" i="1" dirty="0" err="1">
                <a:latin typeface="Arial Narrow" panose="020B0606020202030204" pitchFamily="34" charset="0"/>
              </a:rPr>
              <a:t>manufacturable,fast</a:t>
            </a:r>
            <a:r>
              <a:rPr lang="fr-FR" sz="2900" i="1" dirty="0">
                <a:latin typeface="Arial Narrow" panose="020B0606020202030204" pitchFamily="34" charset="0"/>
              </a:rPr>
              <a:t> and </a:t>
            </a:r>
            <a:r>
              <a:rPr lang="fr-FR" sz="2900" i="1" dirty="0" err="1">
                <a:latin typeface="Arial Narrow" panose="020B0606020202030204" pitchFamily="34" charset="0"/>
              </a:rPr>
              <a:t>affordable</a:t>
            </a:r>
            <a:r>
              <a:rPr lang="fr-FR" sz="2900" i="1" dirty="0">
                <a:latin typeface="Arial Narrow" panose="020B0606020202030204" pitchFamily="34" charset="0"/>
              </a:rPr>
              <a:t> cars </a:t>
            </a:r>
            <a:r>
              <a:rPr lang="fr-FR" sz="2900" i="1" dirty="0" err="1">
                <a:latin typeface="Arial Narrow" panose="020B0606020202030204" pitchFamily="34" charset="0"/>
              </a:rPr>
              <a:t>that</a:t>
            </a:r>
            <a:r>
              <a:rPr lang="fr-FR" sz="2900" i="1" dirty="0">
                <a:latin typeface="Arial Narrow" panose="020B0606020202030204" pitchFamily="34" charset="0"/>
              </a:rPr>
              <a:t> </a:t>
            </a:r>
            <a:r>
              <a:rPr lang="fr-FR" sz="2900" i="1" dirty="0" err="1">
                <a:latin typeface="Arial Narrow" panose="020B0606020202030204" pitchFamily="34" charset="0"/>
              </a:rPr>
              <a:t>exceeds</a:t>
            </a:r>
            <a:r>
              <a:rPr lang="fr-FR" sz="2900" i="1" dirty="0">
                <a:latin typeface="Arial Narrow" panose="020B0606020202030204" pitchFamily="34" charset="0"/>
              </a:rPr>
              <a:t> 100MPGe (miles per gallon </a:t>
            </a:r>
            <a:r>
              <a:rPr lang="fr-FR" sz="2900" i="1" dirty="0" err="1">
                <a:latin typeface="Arial Narrow" panose="020B0606020202030204" pitchFamily="34" charset="0"/>
              </a:rPr>
              <a:t>energy</a:t>
            </a:r>
            <a:r>
              <a:rPr lang="fr-FR" sz="2900" i="1" dirty="0">
                <a:latin typeface="Arial Narrow" panose="020B0606020202030204" pitchFamily="34" charset="0"/>
              </a:rPr>
              <a:t> </a:t>
            </a:r>
            <a:r>
              <a:rPr lang="fr-FR" sz="2900" i="1" dirty="0" err="1">
                <a:latin typeface="Arial Narrow" panose="020B0606020202030204" pitchFamily="34" charset="0"/>
              </a:rPr>
              <a:t>equivalent</a:t>
            </a:r>
            <a:r>
              <a:rPr lang="fr-FR" sz="2900" i="1" dirty="0">
                <a:latin typeface="Arial Narrow" panose="020B0606020202030204" pitchFamily="34" charset="0"/>
              </a:rPr>
              <a:t>) </a:t>
            </a:r>
          </a:p>
          <a:p>
            <a:r>
              <a:rPr lang="fr-FR" sz="2900" dirty="0" err="1">
                <a:latin typeface="Arial Narrow" panose="020B0606020202030204" pitchFamily="34" charset="0"/>
              </a:rPr>
              <a:t>Mitigates</a:t>
            </a:r>
            <a:r>
              <a:rPr lang="fr-FR" sz="2900" dirty="0">
                <a:latin typeface="Arial Narrow" panose="020B0606020202030204" pitchFamily="34" charset="0"/>
              </a:rPr>
              <a:t> principal-agent </a:t>
            </a:r>
            <a:r>
              <a:rPr lang="fr-FR" sz="2900" dirty="0" err="1">
                <a:latin typeface="Arial Narrow" panose="020B0606020202030204" pitchFamily="34" charset="0"/>
              </a:rPr>
              <a:t>problems</a:t>
            </a:r>
            <a:r>
              <a:rPr lang="fr-FR" sz="2900" dirty="0">
                <a:latin typeface="Arial Narrow" panose="020B0606020202030204" pitchFamily="34" charset="0"/>
              </a:rPr>
              <a:t> (</a:t>
            </a:r>
            <a:r>
              <a:rPr lang="fr-FR" sz="2900" dirty="0" err="1">
                <a:latin typeface="Arial Narrow" panose="020B0606020202030204" pitchFamily="34" charset="0"/>
              </a:rPr>
              <a:t>it</a:t>
            </a:r>
            <a:r>
              <a:rPr lang="fr-FR" sz="2900" dirty="0">
                <a:latin typeface="Arial Narrow" panose="020B0606020202030204" pitchFamily="34" charset="0"/>
              </a:rPr>
              <a:t> pays for the output)</a:t>
            </a:r>
          </a:p>
          <a:p>
            <a:pPr lvl="1"/>
            <a:r>
              <a:rPr lang="fr-FR" sz="2900" dirty="0">
                <a:latin typeface="Arial Narrow" panose="020B0606020202030204" pitchFamily="34" charset="0"/>
              </a:rPr>
              <a:t>Money change hands </a:t>
            </a:r>
            <a:r>
              <a:rPr lang="fr-FR" sz="2900" dirty="0" err="1">
                <a:latin typeface="Arial Narrow" panose="020B0606020202030204" pitchFamily="34" charset="0"/>
              </a:rPr>
              <a:t>only</a:t>
            </a:r>
            <a:r>
              <a:rPr lang="fr-FR" sz="2900" dirty="0">
                <a:latin typeface="Arial Narrow" panose="020B0606020202030204" pitchFamily="34" charset="0"/>
              </a:rPr>
              <a:t> if </a:t>
            </a:r>
            <a:r>
              <a:rPr lang="fr-FR" sz="2900" dirty="0" err="1">
                <a:latin typeface="Arial Narrow" panose="020B0606020202030204" pitchFamily="34" charset="0"/>
              </a:rPr>
              <a:t>successful</a:t>
            </a:r>
            <a:r>
              <a:rPr lang="fr-FR" sz="2900" dirty="0">
                <a:latin typeface="Arial Narrow" panose="020B0606020202030204" pitchFamily="34" charset="0"/>
              </a:rPr>
              <a:t> </a:t>
            </a:r>
            <a:r>
              <a:rPr lang="fr-FR" sz="2900" dirty="0" err="1">
                <a:latin typeface="Arial Narrow" panose="020B0606020202030204" pitchFamily="34" charset="0"/>
              </a:rPr>
              <a:t>products</a:t>
            </a:r>
            <a:r>
              <a:rPr lang="fr-FR" sz="2900" dirty="0">
                <a:latin typeface="Arial Narrow" panose="020B0606020202030204" pitchFamily="34" charset="0"/>
              </a:rPr>
              <a:t> are </a:t>
            </a:r>
            <a:r>
              <a:rPr lang="fr-FR" sz="2900" dirty="0" err="1">
                <a:latin typeface="Arial Narrow" panose="020B0606020202030204" pitchFamily="34" charset="0"/>
              </a:rPr>
              <a:t>developed</a:t>
            </a:r>
            <a:r>
              <a:rPr lang="fr-FR" sz="2900" dirty="0">
                <a:latin typeface="Arial Narrow" panose="020B0606020202030204" pitchFamily="34" charset="0"/>
              </a:rPr>
              <a:t> – </a:t>
            </a:r>
            <a:r>
              <a:rPr lang="fr-FR" sz="2900" dirty="0" err="1">
                <a:latin typeface="Arial Narrow" panose="020B0606020202030204" pitchFamily="34" charset="0"/>
              </a:rPr>
              <a:t>so</a:t>
            </a:r>
            <a:r>
              <a:rPr lang="fr-FR" sz="2900" dirty="0">
                <a:latin typeface="Arial Narrow" panose="020B0606020202030204" pitchFamily="34" charset="0"/>
              </a:rPr>
              <a:t> sponsors </a:t>
            </a:r>
            <a:r>
              <a:rPr lang="fr-FR" sz="2900" dirty="0" err="1">
                <a:latin typeface="Arial Narrow" panose="020B0606020202030204" pitchFamily="34" charset="0"/>
              </a:rPr>
              <a:t>need</a:t>
            </a:r>
            <a:r>
              <a:rPr lang="fr-FR" sz="2900" dirty="0">
                <a:latin typeface="Arial Narrow" panose="020B0606020202030204" pitchFamily="34" charset="0"/>
              </a:rPr>
              <a:t> not </a:t>
            </a:r>
            <a:r>
              <a:rPr lang="fr-FR" sz="2900" dirty="0" err="1">
                <a:latin typeface="Arial Narrow" panose="020B0606020202030204" pitchFamily="34" charset="0"/>
              </a:rPr>
              <a:t>worry</a:t>
            </a:r>
            <a:r>
              <a:rPr lang="fr-FR" sz="2900" dirty="0">
                <a:latin typeface="Arial Narrow" panose="020B0606020202030204" pitchFamily="34" charset="0"/>
              </a:rPr>
              <a:t> to </a:t>
            </a:r>
            <a:r>
              <a:rPr lang="fr-FR" sz="2900" dirty="0" err="1">
                <a:latin typeface="Arial Narrow" panose="020B0606020202030204" pitchFamily="34" charset="0"/>
              </a:rPr>
              <a:t>invest</a:t>
            </a:r>
            <a:r>
              <a:rPr lang="fr-FR" sz="2900" dirty="0">
                <a:latin typeface="Arial Narrow" panose="020B0606020202030204" pitchFamily="34" charset="0"/>
              </a:rPr>
              <a:t> millions in a </a:t>
            </a:r>
            <a:r>
              <a:rPr lang="fr-FR" sz="2900" dirty="0" err="1">
                <a:latin typeface="Arial Narrow" panose="020B0606020202030204" pitchFamily="34" charset="0"/>
              </a:rPr>
              <a:t>project</a:t>
            </a:r>
            <a:r>
              <a:rPr lang="fr-FR" sz="2900" dirty="0">
                <a:latin typeface="Arial Narrow" panose="020B0606020202030204" pitchFamily="34" charset="0"/>
              </a:rPr>
              <a:t> </a:t>
            </a:r>
            <a:r>
              <a:rPr lang="fr-FR" sz="2900" dirty="0" err="1">
                <a:latin typeface="Arial Narrow" panose="020B0606020202030204" pitchFamily="34" charset="0"/>
              </a:rPr>
              <a:t>that</a:t>
            </a:r>
            <a:r>
              <a:rPr lang="fr-FR" sz="2900" dirty="0">
                <a:latin typeface="Arial Narrow" panose="020B0606020202030204" pitchFamily="34" charset="0"/>
              </a:rPr>
              <a:t> </a:t>
            </a:r>
            <a:r>
              <a:rPr lang="fr-FR" sz="2900" dirty="0" err="1">
                <a:latin typeface="Arial Narrow" panose="020B0606020202030204" pitchFamily="34" charset="0"/>
              </a:rPr>
              <a:t>may</a:t>
            </a:r>
            <a:r>
              <a:rPr lang="fr-FR" sz="2900" dirty="0">
                <a:latin typeface="Arial Narrow" panose="020B0606020202030204" pitchFamily="34" charset="0"/>
              </a:rPr>
              <a:t> </a:t>
            </a:r>
            <a:r>
              <a:rPr lang="fr-FR" sz="2900" dirty="0" err="1">
                <a:latin typeface="Arial Narrow" panose="020B0606020202030204" pitchFamily="34" charset="0"/>
              </a:rPr>
              <a:t>ultimately</a:t>
            </a:r>
            <a:r>
              <a:rPr lang="fr-FR" sz="2900" dirty="0">
                <a:latin typeface="Arial Narrow" panose="020B0606020202030204" pitchFamily="34" charset="0"/>
              </a:rPr>
              <a:t> fail (</a:t>
            </a:r>
            <a:r>
              <a:rPr lang="fr-FR" sz="2900" dirty="0" err="1">
                <a:latin typeface="Arial Narrow" panose="020B0606020202030204" pitchFamily="34" charset="0"/>
              </a:rPr>
              <a:t>very</a:t>
            </a:r>
            <a:r>
              <a:rPr lang="fr-FR" sz="2900" dirty="0">
                <a:latin typeface="Arial Narrow" panose="020B0606020202030204" pitchFamily="34" charset="0"/>
              </a:rPr>
              <a:t> </a:t>
            </a:r>
            <a:r>
              <a:rPr lang="fr-FR" sz="2900" dirty="0" err="1">
                <a:latin typeface="Arial Narrow" panose="020B0606020202030204" pitchFamily="34" charset="0"/>
              </a:rPr>
              <a:t>different</a:t>
            </a:r>
            <a:r>
              <a:rPr lang="fr-FR" sz="2900" dirty="0">
                <a:latin typeface="Arial Narrow" panose="020B0606020202030204" pitchFamily="34" charset="0"/>
              </a:rPr>
              <a:t> situation </a:t>
            </a:r>
            <a:r>
              <a:rPr lang="fr-FR" sz="2900" dirty="0" err="1">
                <a:latin typeface="Arial Narrow" panose="020B0606020202030204" pitchFamily="34" charset="0"/>
              </a:rPr>
              <a:t>than</a:t>
            </a:r>
            <a:r>
              <a:rPr lang="fr-FR" sz="2900" dirty="0">
                <a:latin typeface="Arial Narrow" panose="020B0606020202030204" pitchFamily="34" charset="0"/>
              </a:rPr>
              <a:t> in a push </a:t>
            </a:r>
            <a:r>
              <a:rPr lang="fr-FR" sz="2900" dirty="0" err="1">
                <a:latin typeface="Arial Narrow" panose="020B0606020202030204" pitchFamily="34" charset="0"/>
              </a:rPr>
              <a:t>mechanism</a:t>
            </a:r>
            <a:r>
              <a:rPr lang="fr-FR" sz="2900" dirty="0">
                <a:latin typeface="Arial Narrow" panose="020B0606020202030204" pitchFamily="34" charset="0"/>
              </a:rPr>
              <a:t> </a:t>
            </a:r>
            <a:r>
              <a:rPr lang="fr-FR" sz="2900" dirty="0" err="1">
                <a:latin typeface="Arial Narrow" panose="020B0606020202030204" pitchFamily="34" charset="0"/>
              </a:rPr>
              <a:t>where</a:t>
            </a:r>
            <a:r>
              <a:rPr lang="fr-FR" sz="2900" dirty="0">
                <a:latin typeface="Arial Narrow" panose="020B0606020202030204" pitchFamily="34" charset="0"/>
              </a:rPr>
              <a:t> the millions can </a:t>
            </a:r>
            <a:r>
              <a:rPr lang="fr-FR" sz="2900" dirty="0" err="1">
                <a:latin typeface="Arial Narrow" panose="020B0606020202030204" pitchFamily="34" charset="0"/>
              </a:rPr>
              <a:t>be</a:t>
            </a:r>
            <a:r>
              <a:rPr lang="fr-FR" sz="2900" dirty="0">
                <a:latin typeface="Arial Narrow" panose="020B0606020202030204" pitchFamily="34" charset="0"/>
              </a:rPr>
              <a:t> </a:t>
            </a:r>
            <a:r>
              <a:rPr lang="fr-FR" sz="2900" dirty="0" err="1">
                <a:latin typeface="Arial Narrow" panose="020B0606020202030204" pitchFamily="34" charset="0"/>
              </a:rPr>
              <a:t>burned</a:t>
            </a:r>
            <a:r>
              <a:rPr lang="fr-FR" sz="2900" dirty="0">
                <a:latin typeface="Arial Narrow" panose="020B0606020202030204" pitchFamily="34" charset="0"/>
              </a:rPr>
              <a:t> in </a:t>
            </a:r>
            <a:r>
              <a:rPr lang="fr-FR" sz="2900" dirty="0" err="1">
                <a:latin typeface="Arial Narrow" panose="020B0606020202030204" pitchFamily="34" charset="0"/>
              </a:rPr>
              <a:t>unsuccessful</a:t>
            </a:r>
            <a:r>
              <a:rPr lang="fr-FR" sz="2900" dirty="0">
                <a:latin typeface="Arial Narrow" panose="020B0606020202030204" pitchFamily="34" charset="0"/>
              </a:rPr>
              <a:t> </a:t>
            </a:r>
            <a:r>
              <a:rPr lang="fr-FR" sz="2900" dirty="0" err="1">
                <a:latin typeface="Arial Narrow" panose="020B0606020202030204" pitchFamily="34" charset="0"/>
              </a:rPr>
              <a:t>projects</a:t>
            </a:r>
            <a:r>
              <a:rPr lang="fr-FR" sz="2900" dirty="0">
                <a:latin typeface="Arial Narrow" panose="020B0606020202030204" pitchFamily="34" charset="0"/>
              </a:rPr>
              <a:t>)</a:t>
            </a:r>
          </a:p>
          <a:p>
            <a:pPr lvl="1"/>
            <a:r>
              <a:rPr lang="fr-FR" sz="2900" dirty="0" err="1">
                <a:latin typeface="Arial Narrow" panose="020B0606020202030204" pitchFamily="34" charset="0"/>
              </a:rPr>
              <a:t>Minimize</a:t>
            </a:r>
            <a:r>
              <a:rPr lang="fr-FR" sz="2900" dirty="0">
                <a:latin typeface="Arial Narrow" panose="020B0606020202030204" pitchFamily="34" charset="0"/>
              </a:rPr>
              <a:t> monitoring </a:t>
            </a:r>
            <a:r>
              <a:rPr lang="fr-FR" sz="2900" dirty="0" err="1">
                <a:latin typeface="Arial Narrow" panose="020B0606020202030204" pitchFamily="34" charset="0"/>
              </a:rPr>
              <a:t>costs</a:t>
            </a:r>
            <a:endParaRPr lang="fr-FR" sz="2900" dirty="0">
              <a:latin typeface="Arial Narrow" panose="020B0606020202030204" pitchFamily="34" charset="0"/>
            </a:endParaRPr>
          </a:p>
          <a:p>
            <a:r>
              <a:rPr lang="fr-FR" sz="2900" dirty="0">
                <a:latin typeface="Arial Narrow" panose="020B0606020202030204" pitchFamily="34" charset="0"/>
              </a:rPr>
              <a:t>Has a positive </a:t>
            </a:r>
            <a:r>
              <a:rPr lang="fr-FR" sz="2900" dirty="0" err="1">
                <a:latin typeface="Arial Narrow" panose="020B0606020202030204" pitchFamily="34" charset="0"/>
              </a:rPr>
              <a:t>effect</a:t>
            </a:r>
            <a:r>
              <a:rPr lang="fr-FR" sz="2900" dirty="0">
                <a:latin typeface="Arial Narrow" panose="020B0606020202030204" pitchFamily="34" charset="0"/>
              </a:rPr>
              <a:t> on diffusion: </a:t>
            </a:r>
            <a:r>
              <a:rPr lang="fr-FR" sz="2900" dirty="0" err="1">
                <a:latin typeface="Arial Narrow" panose="020B0606020202030204" pitchFamily="34" charset="0"/>
              </a:rPr>
              <a:t>Prize</a:t>
            </a:r>
            <a:r>
              <a:rPr lang="fr-FR" sz="2900" dirty="0">
                <a:latin typeface="Arial Narrow" panose="020B0606020202030204" pitchFamily="34" charset="0"/>
              </a:rPr>
              <a:t> </a:t>
            </a:r>
            <a:r>
              <a:rPr lang="fr-FR" sz="2900" dirty="0" err="1">
                <a:latin typeface="Arial Narrow" panose="020B0606020202030204" pitchFamily="34" charset="0"/>
              </a:rPr>
              <a:t>is</a:t>
            </a:r>
            <a:r>
              <a:rPr lang="fr-FR" sz="2900" dirty="0">
                <a:latin typeface="Arial Narrow" panose="020B0606020202030204" pitchFamily="34" charset="0"/>
              </a:rPr>
              <a:t> </a:t>
            </a:r>
            <a:r>
              <a:rPr lang="fr-FR" sz="2900" dirty="0" err="1">
                <a:latin typeface="Arial Narrow" panose="020B0606020202030204" pitchFamily="34" charset="0"/>
              </a:rPr>
              <a:t>given</a:t>
            </a:r>
            <a:r>
              <a:rPr lang="fr-FR" sz="2900" dirty="0">
                <a:latin typeface="Arial Narrow" panose="020B0606020202030204" pitchFamily="34" charset="0"/>
              </a:rPr>
              <a:t> for a </a:t>
            </a:r>
            <a:r>
              <a:rPr lang="fr-FR" sz="2900" b="1" dirty="0">
                <a:latin typeface="Arial Narrow" panose="020B0606020202030204" pitchFamily="34" charset="0"/>
              </a:rPr>
              <a:t>public good </a:t>
            </a:r>
            <a:r>
              <a:rPr lang="fr-FR" sz="2900" dirty="0">
                <a:latin typeface="Arial Narrow" panose="020B0606020202030204" pitchFamily="34" charset="0"/>
              </a:rPr>
              <a:t>– and </a:t>
            </a:r>
            <a:r>
              <a:rPr lang="fr-FR" sz="2900" dirty="0" err="1">
                <a:latin typeface="Arial Narrow" panose="020B0606020202030204" pitchFamily="34" charset="0"/>
              </a:rPr>
              <a:t>possibility</a:t>
            </a:r>
            <a:r>
              <a:rPr lang="fr-FR" sz="2900" dirty="0">
                <a:latin typeface="Arial Narrow" panose="020B0606020202030204" pitchFamily="34" charset="0"/>
              </a:rPr>
              <a:t> to </a:t>
            </a:r>
            <a:r>
              <a:rPr lang="fr-FR" sz="2900" dirty="0" err="1">
                <a:latin typeface="Arial Narrow" panose="020B0606020202030204" pitchFamily="34" charset="0"/>
              </a:rPr>
              <a:t>link</a:t>
            </a:r>
            <a:r>
              <a:rPr lang="fr-FR" sz="2900" dirty="0">
                <a:latin typeface="Arial Narrow" panose="020B0606020202030204" pitchFamily="34" charset="0"/>
              </a:rPr>
              <a:t> the </a:t>
            </a:r>
            <a:r>
              <a:rPr lang="fr-FR" sz="2900" dirty="0" err="1">
                <a:latin typeface="Arial Narrow" panose="020B0606020202030204" pitchFamily="34" charset="0"/>
              </a:rPr>
              <a:t>amount</a:t>
            </a:r>
            <a:r>
              <a:rPr lang="fr-FR" sz="2900" dirty="0">
                <a:latin typeface="Arial Narrow" panose="020B0606020202030204" pitchFamily="34" charset="0"/>
              </a:rPr>
              <a:t> of the </a:t>
            </a:r>
            <a:r>
              <a:rPr lang="fr-FR" sz="2900" dirty="0" err="1">
                <a:latin typeface="Arial Narrow" panose="020B0606020202030204" pitchFamily="34" charset="0"/>
              </a:rPr>
              <a:t>prize</a:t>
            </a:r>
            <a:r>
              <a:rPr lang="fr-FR" sz="2900" dirty="0">
                <a:latin typeface="Arial Narrow" panose="020B0606020202030204" pitchFamily="34" charset="0"/>
              </a:rPr>
              <a:t> with the magnitude of the diffusion</a:t>
            </a:r>
          </a:p>
          <a:p>
            <a:r>
              <a:rPr lang="fr-FR" sz="2900" dirty="0" err="1">
                <a:latin typeface="Arial Narrow" panose="020B0606020202030204" pitchFamily="34" charset="0"/>
              </a:rPr>
              <a:t>Create</a:t>
            </a:r>
            <a:r>
              <a:rPr lang="fr-FR" sz="2900" dirty="0">
                <a:latin typeface="Arial Narrow" panose="020B0606020202030204" pitchFamily="34" charset="0"/>
              </a:rPr>
              <a:t> a large pool of </a:t>
            </a:r>
            <a:r>
              <a:rPr lang="fr-FR" sz="2900" dirty="0" err="1">
                <a:latin typeface="Arial Narrow" panose="020B0606020202030204" pitchFamily="34" charset="0"/>
              </a:rPr>
              <a:t>contributors</a:t>
            </a:r>
            <a:r>
              <a:rPr lang="fr-FR" sz="2900" dirty="0">
                <a:latin typeface="Arial Narrow" panose="020B0606020202030204" pitchFamily="34" charset="0"/>
              </a:rPr>
              <a:t> (</a:t>
            </a:r>
            <a:r>
              <a:rPr lang="fr-FR" sz="2900" dirty="0" err="1">
                <a:latin typeface="Arial Narrow" panose="020B0606020202030204" pitchFamily="34" charset="0"/>
              </a:rPr>
              <a:t>spanning</a:t>
            </a:r>
            <a:r>
              <a:rPr lang="fr-FR" sz="2900" dirty="0">
                <a:latin typeface="Arial Narrow" panose="020B0606020202030204" pitchFamily="34" charset="0"/>
              </a:rPr>
              <a:t> </a:t>
            </a:r>
            <a:r>
              <a:rPr lang="fr-FR" sz="2900" dirty="0" err="1">
                <a:latin typeface="Arial Narrow" panose="020B0606020202030204" pitchFamily="34" charset="0"/>
              </a:rPr>
              <a:t>field</a:t>
            </a:r>
            <a:r>
              <a:rPr lang="fr-FR" sz="2900" dirty="0">
                <a:latin typeface="Arial Narrow" panose="020B0606020202030204" pitchFamily="34" charset="0"/>
              </a:rPr>
              <a:t>/discipline </a:t>
            </a:r>
            <a:r>
              <a:rPr lang="fr-FR" sz="2900" dirty="0" err="1">
                <a:latin typeface="Arial Narrow" panose="020B0606020202030204" pitchFamily="34" charset="0"/>
              </a:rPr>
              <a:t>boundaries</a:t>
            </a:r>
            <a:r>
              <a:rPr lang="fr-FR" sz="2900" dirty="0">
                <a:latin typeface="Arial Narrow" panose="020B0606020202030204" pitchFamily="34" charset="0"/>
              </a:rPr>
              <a:t>) (</a:t>
            </a:r>
            <a:r>
              <a:rPr lang="fr-FR" sz="2900" dirty="0" err="1">
                <a:latin typeface="Arial Narrow" panose="020B0606020202030204" pitchFamily="34" charset="0"/>
              </a:rPr>
              <a:t>unlike</a:t>
            </a:r>
            <a:r>
              <a:rPr lang="fr-FR" sz="2900" dirty="0">
                <a:latin typeface="Arial Narrow" panose="020B0606020202030204" pitchFamily="34" charset="0"/>
              </a:rPr>
              <a:t> R&amp;D </a:t>
            </a:r>
            <a:r>
              <a:rPr lang="fr-FR" sz="2900" dirty="0" err="1">
                <a:latin typeface="Arial Narrow" panose="020B0606020202030204" pitchFamily="34" charset="0"/>
              </a:rPr>
              <a:t>grants</a:t>
            </a:r>
            <a:r>
              <a:rPr lang="fr-FR" sz="2900" dirty="0">
                <a:latin typeface="Arial Narrow" panose="020B0606020202030204" pitchFamily="34" charset="0"/>
              </a:rPr>
              <a:t> </a:t>
            </a:r>
            <a:r>
              <a:rPr lang="fr-FR" sz="2900" dirty="0" err="1">
                <a:latin typeface="Arial Narrow" panose="020B0606020202030204" pitchFamily="34" charset="0"/>
              </a:rPr>
              <a:t>whose</a:t>
            </a:r>
            <a:r>
              <a:rPr lang="fr-FR" sz="2900" dirty="0">
                <a:latin typeface="Arial Narrow" panose="020B0606020202030204" pitchFamily="34" charset="0"/>
              </a:rPr>
              <a:t> </a:t>
            </a:r>
            <a:r>
              <a:rPr lang="fr-FR" sz="2900" dirty="0" err="1">
                <a:latin typeface="Arial Narrow" panose="020B0606020202030204" pitchFamily="34" charset="0"/>
              </a:rPr>
              <a:t>selection</a:t>
            </a:r>
            <a:r>
              <a:rPr lang="fr-FR" sz="2900" dirty="0">
                <a:latin typeface="Arial Narrow" panose="020B0606020202030204" pitchFamily="34" charset="0"/>
              </a:rPr>
              <a:t> process </a:t>
            </a:r>
            <a:r>
              <a:rPr lang="fr-FR" sz="2900" dirty="0" err="1">
                <a:latin typeface="Arial Narrow" panose="020B0606020202030204" pitchFamily="34" charset="0"/>
              </a:rPr>
              <a:t>is</a:t>
            </a:r>
            <a:r>
              <a:rPr lang="fr-FR" sz="2900" dirty="0">
                <a:latin typeface="Arial Narrow" panose="020B0606020202030204" pitchFamily="34" charset="0"/>
              </a:rPr>
              <a:t> </a:t>
            </a:r>
            <a:r>
              <a:rPr lang="fr-FR" sz="2900" dirty="0" err="1">
                <a:latin typeface="Arial Narrow" panose="020B0606020202030204" pitchFamily="34" charset="0"/>
              </a:rPr>
              <a:t>partly</a:t>
            </a:r>
            <a:r>
              <a:rPr lang="fr-FR" sz="2900" dirty="0">
                <a:latin typeface="Arial Narrow" panose="020B0606020202030204" pitchFamily="34" charset="0"/>
              </a:rPr>
              <a:t> </a:t>
            </a:r>
            <a:r>
              <a:rPr lang="fr-FR" sz="2900" dirty="0" err="1">
                <a:latin typeface="Arial Narrow" panose="020B0606020202030204" pitchFamily="34" charset="0"/>
              </a:rPr>
              <a:t>based</a:t>
            </a:r>
            <a:r>
              <a:rPr lang="fr-FR" sz="2900" dirty="0">
                <a:latin typeface="Arial Narrow" panose="020B0606020202030204" pitchFamily="34" charset="0"/>
              </a:rPr>
              <a:t> on </a:t>
            </a:r>
            <a:r>
              <a:rPr lang="fr-FR" sz="2900" dirty="0" err="1">
                <a:latin typeface="Arial Narrow" panose="020B0606020202030204" pitchFamily="34" charset="0"/>
              </a:rPr>
              <a:t>reputation</a:t>
            </a:r>
            <a:r>
              <a:rPr lang="fr-FR" sz="2900" dirty="0">
                <a:latin typeface="Arial Narrow" panose="020B0606020202030204" pitchFamily="34" charset="0"/>
              </a:rPr>
              <a:t> </a:t>
            </a:r>
            <a:r>
              <a:rPr lang="fr-FR" sz="2900" dirty="0" err="1">
                <a:latin typeface="Arial Narrow" panose="020B0606020202030204" pitchFamily="34" charset="0"/>
              </a:rPr>
              <a:t>implying</a:t>
            </a:r>
            <a:r>
              <a:rPr lang="fr-FR" sz="2900" dirty="0">
                <a:latin typeface="Arial Narrow" panose="020B0606020202030204" pitchFamily="34" charset="0"/>
              </a:rPr>
              <a:t> </a:t>
            </a:r>
            <a:r>
              <a:rPr lang="fr-FR" sz="2900" dirty="0" err="1">
                <a:latin typeface="Arial Narrow" panose="020B0606020202030204" pitchFamily="34" charset="0"/>
              </a:rPr>
              <a:t>that</a:t>
            </a:r>
            <a:r>
              <a:rPr lang="fr-FR" sz="2900" dirty="0">
                <a:latin typeface="Arial Narrow" panose="020B0606020202030204" pitchFamily="34" charset="0"/>
              </a:rPr>
              <a:t> </a:t>
            </a:r>
            <a:r>
              <a:rPr lang="fr-FR" sz="2900" dirty="0" err="1">
                <a:latin typeface="Arial Narrow" panose="020B0606020202030204" pitchFamily="34" charset="0"/>
              </a:rPr>
              <a:t>some</a:t>
            </a:r>
            <a:r>
              <a:rPr lang="fr-FR" sz="2900" dirty="0">
                <a:latin typeface="Arial Narrow" panose="020B0606020202030204" pitchFamily="34" charset="0"/>
              </a:rPr>
              <a:t> </a:t>
            </a:r>
            <a:r>
              <a:rPr lang="fr-FR" sz="2900" dirty="0" err="1">
                <a:latin typeface="Arial Narrow" panose="020B0606020202030204" pitchFamily="34" charset="0"/>
              </a:rPr>
              <a:t>potential</a:t>
            </a:r>
            <a:r>
              <a:rPr lang="fr-FR" sz="2900" dirty="0">
                <a:latin typeface="Arial Narrow" panose="020B0606020202030204" pitchFamily="34" charset="0"/>
              </a:rPr>
              <a:t> </a:t>
            </a:r>
            <a:r>
              <a:rPr lang="fr-FR" sz="2900" dirty="0" err="1">
                <a:latin typeface="Arial Narrow" panose="020B0606020202030204" pitchFamily="34" charset="0"/>
              </a:rPr>
              <a:t>inventors</a:t>
            </a:r>
            <a:r>
              <a:rPr lang="fr-FR" sz="2900" dirty="0">
                <a:latin typeface="Arial Narrow" panose="020B0606020202030204" pitchFamily="34" charset="0"/>
              </a:rPr>
              <a:t> </a:t>
            </a:r>
            <a:r>
              <a:rPr lang="fr-FR" sz="2900" dirty="0" err="1">
                <a:latin typeface="Arial Narrow" panose="020B0606020202030204" pitchFamily="34" charset="0"/>
              </a:rPr>
              <a:t>censor</a:t>
            </a:r>
            <a:r>
              <a:rPr lang="fr-FR" sz="2900" dirty="0">
                <a:latin typeface="Arial Narrow" panose="020B0606020202030204" pitchFamily="34" charset="0"/>
              </a:rPr>
              <a:t> </a:t>
            </a:r>
            <a:r>
              <a:rPr lang="fr-FR" sz="2900" dirty="0" err="1">
                <a:latin typeface="Arial Narrow" panose="020B0606020202030204" pitchFamily="34" charset="0"/>
              </a:rPr>
              <a:t>themselves</a:t>
            </a:r>
            <a:r>
              <a:rPr lang="fr-FR" sz="2900" dirty="0">
                <a:latin typeface="Arial Narrow" panose="020B0606020202030204" pitchFamily="34" charset="0"/>
              </a:rPr>
              <a:t>)</a:t>
            </a:r>
          </a:p>
          <a:p>
            <a:r>
              <a:rPr lang="fr-FR" sz="2900" dirty="0">
                <a:latin typeface="Arial Narrow" panose="020B0606020202030204" pitchFamily="34" charset="0"/>
              </a:rPr>
              <a:t>Need to </a:t>
            </a:r>
            <a:r>
              <a:rPr lang="fr-FR" sz="2900" dirty="0" err="1">
                <a:latin typeface="Arial Narrow" panose="020B0606020202030204" pitchFamily="34" charset="0"/>
              </a:rPr>
              <a:t>find</a:t>
            </a:r>
            <a:r>
              <a:rPr lang="fr-FR" sz="2900" dirty="0">
                <a:latin typeface="Arial Narrow" panose="020B0606020202030204" pitchFamily="34" charset="0"/>
              </a:rPr>
              <a:t> a good balance </a:t>
            </a:r>
            <a:r>
              <a:rPr lang="fr-FR" sz="2900" dirty="0" err="1">
                <a:latin typeface="Arial Narrow" panose="020B0606020202030204" pitchFamily="34" charset="0"/>
              </a:rPr>
              <a:t>between</a:t>
            </a:r>
            <a:r>
              <a:rPr lang="fr-FR" sz="2900" dirty="0">
                <a:latin typeface="Arial Narrow" panose="020B0606020202030204" pitchFamily="34" charset="0"/>
              </a:rPr>
              <a:t> </a:t>
            </a:r>
            <a:r>
              <a:rPr lang="fr-FR" sz="2900" dirty="0" err="1">
                <a:latin typeface="Arial Narrow" panose="020B0606020202030204" pitchFamily="34" charset="0"/>
              </a:rPr>
              <a:t>too</a:t>
            </a:r>
            <a:r>
              <a:rPr lang="fr-FR" sz="2900" dirty="0">
                <a:latin typeface="Arial Narrow" panose="020B0606020202030204" pitchFamily="34" charset="0"/>
              </a:rPr>
              <a:t> </a:t>
            </a:r>
            <a:r>
              <a:rPr lang="fr-FR" sz="2900" dirty="0" err="1">
                <a:latin typeface="Arial Narrow" panose="020B0606020202030204" pitchFamily="34" charset="0"/>
              </a:rPr>
              <a:t>detailed</a:t>
            </a:r>
            <a:r>
              <a:rPr lang="fr-FR" sz="2900" dirty="0">
                <a:latin typeface="Arial Narrow" panose="020B0606020202030204" pitchFamily="34" charset="0"/>
              </a:rPr>
              <a:t> </a:t>
            </a:r>
            <a:r>
              <a:rPr lang="fr-FR" sz="2900" i="1" dirty="0">
                <a:latin typeface="Arial Narrow" panose="020B0606020202030204" pitchFamily="34" charset="0"/>
              </a:rPr>
              <a:t>ex ante </a:t>
            </a:r>
            <a:r>
              <a:rPr lang="fr-FR" sz="2900" dirty="0" err="1">
                <a:latin typeface="Arial Narrow" panose="020B0606020202030204" pitchFamily="34" charset="0"/>
              </a:rPr>
              <a:t>specification</a:t>
            </a:r>
            <a:r>
              <a:rPr lang="fr-FR" sz="2900" dirty="0">
                <a:latin typeface="Arial Narrow" panose="020B0606020202030204" pitchFamily="34" charset="0"/>
              </a:rPr>
              <a:t> (anti-</a:t>
            </a:r>
            <a:r>
              <a:rPr lang="fr-FR" sz="2900" dirty="0" err="1">
                <a:latin typeface="Arial Narrow" panose="020B0606020202030204" pitchFamily="34" charset="0"/>
              </a:rPr>
              <a:t>competitive</a:t>
            </a:r>
            <a:r>
              <a:rPr lang="fr-FR" sz="2900" dirty="0">
                <a:latin typeface="Arial Narrow" panose="020B0606020202030204" pitchFamily="34" charset="0"/>
              </a:rPr>
              <a:t> </a:t>
            </a:r>
            <a:r>
              <a:rPr lang="fr-FR" sz="2900" dirty="0" err="1">
                <a:latin typeface="Arial Narrow" panose="020B0606020202030204" pitchFamily="34" charset="0"/>
              </a:rPr>
              <a:t>effect</a:t>
            </a:r>
            <a:r>
              <a:rPr lang="fr-FR" sz="2900" dirty="0">
                <a:latin typeface="Arial Narrow" panose="020B0606020202030204" pitchFamily="34" charset="0"/>
              </a:rPr>
              <a:t>) and </a:t>
            </a:r>
            <a:r>
              <a:rPr lang="fr-FR" sz="2900" dirty="0" err="1">
                <a:latin typeface="Arial Narrow" panose="020B0606020202030204" pitchFamily="34" charset="0"/>
              </a:rPr>
              <a:t>too</a:t>
            </a:r>
            <a:r>
              <a:rPr lang="fr-FR" sz="2900" dirty="0">
                <a:latin typeface="Arial Narrow" panose="020B0606020202030204" pitchFamily="34" charset="0"/>
              </a:rPr>
              <a:t> vague/</a:t>
            </a:r>
            <a:r>
              <a:rPr lang="fr-FR" sz="2900" dirty="0" err="1">
                <a:latin typeface="Arial Narrow" panose="020B0606020202030204" pitchFamily="34" charset="0"/>
              </a:rPr>
              <a:t>broad</a:t>
            </a:r>
            <a:r>
              <a:rPr lang="fr-FR" sz="2900" dirty="0">
                <a:latin typeface="Arial Narrow" panose="020B0606020202030204" pitchFamily="34" charset="0"/>
              </a:rPr>
              <a:t> </a:t>
            </a:r>
            <a:r>
              <a:rPr lang="fr-FR" sz="2900" dirty="0" err="1">
                <a:latin typeface="Arial Narrow" panose="020B0606020202030204" pitchFamily="34" charset="0"/>
              </a:rPr>
              <a:t>specification</a:t>
            </a:r>
            <a:r>
              <a:rPr lang="fr-FR" sz="2900" dirty="0">
                <a:latin typeface="Arial Narrow" panose="020B0606020202030204" pitchFamily="34" charset="0"/>
              </a:rPr>
              <a:t> (no </a:t>
            </a:r>
            <a:r>
              <a:rPr lang="fr-FR" sz="2900" dirty="0" err="1">
                <a:latin typeface="Arial Narrow" panose="020B0606020202030204" pitchFamily="34" charset="0"/>
              </a:rPr>
              <a:t>directionality</a:t>
            </a:r>
            <a:r>
              <a:rPr lang="fr-FR" sz="2900" dirty="0">
                <a:latin typeface="Arial Narrow" panose="020B0606020202030204" pitchFamily="34" charset="0"/>
              </a:rPr>
              <a:t>)</a:t>
            </a:r>
          </a:p>
          <a:p>
            <a:pPr marL="0" indent="0">
              <a:buNone/>
            </a:pPr>
            <a:endParaRPr lang="fr-FR" dirty="0"/>
          </a:p>
        </p:txBody>
      </p:sp>
      <p:pic>
        <p:nvPicPr>
          <p:cNvPr id="4" name="Picture 62">
            <a:extLst>
              <a:ext uri="{FF2B5EF4-FFF2-40B4-BE49-F238E27FC236}">
                <a16:creationId xmlns:a16="http://schemas.microsoft.com/office/drawing/2014/main" id="{7DA6D3A2-09D8-4100-9BDB-FB7B2CB99B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1256" y="112909"/>
            <a:ext cx="2020744" cy="776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2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D3A138-C31A-4BDA-BAF5-3200D0A5D937}"/>
              </a:ext>
            </a:extLst>
          </p:cNvPr>
          <p:cNvSpPr/>
          <p:nvPr/>
        </p:nvSpPr>
        <p:spPr>
          <a:xfrm>
            <a:off x="716438" y="335845"/>
            <a:ext cx="10972800" cy="6347892"/>
          </a:xfrm>
          <a:prstGeom prst="rect">
            <a:avLst/>
          </a:prstGeom>
        </p:spPr>
        <p:txBody>
          <a:bodyPr wrap="square">
            <a:spAutoFit/>
          </a:bodyPr>
          <a:lstStyle/>
          <a:p>
            <a:pPr lvl="0" eaLnBrk="0" fontAlgn="base" hangingPunct="0">
              <a:spcBef>
                <a:spcPct val="0"/>
              </a:spcBef>
              <a:spcAft>
                <a:spcPct val="0"/>
              </a:spcAft>
            </a:pPr>
            <a:br>
              <a:rPr lang="fr-FR" altLang="fr-FR" sz="1050" dirty="0"/>
            </a:br>
            <a:r>
              <a:rPr lang="fr-FR" altLang="fr-FR" sz="3600" dirty="0">
                <a:latin typeface="Arial" panose="020B0604020202020204" pitchFamily="34" charset="0"/>
              </a:rPr>
              <a:t>XPRIZE </a:t>
            </a:r>
            <a:r>
              <a:rPr lang="fr-FR" altLang="fr-FR" sz="3600" dirty="0" err="1">
                <a:latin typeface="Arial" panose="020B0604020202020204" pitchFamily="34" charset="0"/>
              </a:rPr>
              <a:t>Overview</a:t>
            </a:r>
            <a:br>
              <a:rPr lang="fr-FR" altLang="fr-FR" sz="1050" dirty="0"/>
            </a:br>
            <a:r>
              <a:rPr lang="fr-FR" altLang="fr-FR" dirty="0" err="1">
                <a:latin typeface="Arial" panose="020B0604020202020204" pitchFamily="34" charset="0"/>
                <a:cs typeface="Arial" panose="020B0604020202020204" pitchFamily="34" charset="0"/>
              </a:rPr>
              <a:t>What</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is</a:t>
            </a:r>
            <a:r>
              <a:rPr lang="fr-FR" altLang="fr-FR" dirty="0">
                <a:latin typeface="Arial" panose="020B0604020202020204" pitchFamily="34" charset="0"/>
                <a:cs typeface="Arial" panose="020B0604020202020204" pitchFamily="34" charset="0"/>
              </a:rPr>
              <a:t> XPRIZE? </a:t>
            </a:r>
            <a:r>
              <a:rPr lang="fr-FR" altLang="fr-FR" b="1" dirty="0">
                <a:solidFill>
                  <a:srgbClr val="FF0000"/>
                </a:solidFill>
                <a:latin typeface="Arial" panose="020B0604020202020204" pitchFamily="34" charset="0"/>
                <a:cs typeface="Arial" panose="020B0604020202020204" pitchFamily="34" charset="0"/>
              </a:rPr>
              <a:t>An XPRIZE </a:t>
            </a:r>
            <a:r>
              <a:rPr lang="fr-FR" altLang="fr-FR" b="1" dirty="0" err="1">
                <a:solidFill>
                  <a:srgbClr val="FF0000"/>
                </a:solidFill>
                <a:latin typeface="Arial" panose="020B0604020202020204" pitchFamily="34" charset="0"/>
                <a:cs typeface="Arial" panose="020B0604020202020204" pitchFamily="34" charset="0"/>
              </a:rPr>
              <a:t>is</a:t>
            </a:r>
            <a:r>
              <a:rPr lang="fr-FR" altLang="fr-FR" b="1" dirty="0">
                <a:solidFill>
                  <a:srgbClr val="FF0000"/>
                </a:solidFill>
                <a:latin typeface="Arial" panose="020B0604020202020204" pitchFamily="34" charset="0"/>
                <a:cs typeface="Arial" panose="020B0604020202020204" pitchFamily="34" charset="0"/>
              </a:rPr>
              <a:t> a </a:t>
            </a:r>
            <a:r>
              <a:rPr lang="fr-FR" altLang="fr-FR" b="1" dirty="0" err="1">
                <a:solidFill>
                  <a:srgbClr val="FF0000"/>
                </a:solidFill>
                <a:latin typeface="Arial" panose="020B0604020202020204" pitchFamily="34" charset="0"/>
                <a:cs typeface="Arial" panose="020B0604020202020204" pitchFamily="34" charset="0"/>
              </a:rPr>
              <a:t>highly</a:t>
            </a:r>
            <a:r>
              <a:rPr lang="fr-FR" altLang="fr-FR" b="1" dirty="0">
                <a:solidFill>
                  <a:srgbClr val="FF0000"/>
                </a:solidFill>
                <a:latin typeface="Arial" panose="020B0604020202020204" pitchFamily="34" charset="0"/>
                <a:cs typeface="Arial" panose="020B0604020202020204" pitchFamily="34" charset="0"/>
              </a:rPr>
              <a:t> </a:t>
            </a:r>
            <a:r>
              <a:rPr lang="fr-FR" altLang="fr-FR" b="1" dirty="0" err="1">
                <a:solidFill>
                  <a:srgbClr val="FF0000"/>
                </a:solidFill>
                <a:latin typeface="Arial" panose="020B0604020202020204" pitchFamily="34" charset="0"/>
                <a:cs typeface="Arial" panose="020B0604020202020204" pitchFamily="34" charset="0"/>
              </a:rPr>
              <a:t>leveraged</a:t>
            </a:r>
            <a:r>
              <a:rPr lang="fr-FR" altLang="fr-FR" b="1" dirty="0">
                <a:solidFill>
                  <a:srgbClr val="FF0000"/>
                </a:solidFill>
                <a:latin typeface="Arial" panose="020B0604020202020204" pitchFamily="34" charset="0"/>
                <a:cs typeface="Arial" panose="020B0604020202020204" pitchFamily="34" charset="0"/>
              </a:rPr>
              <a:t>, </a:t>
            </a:r>
            <a:r>
              <a:rPr lang="fr-FR" altLang="fr-FR" b="1" dirty="0" err="1">
                <a:solidFill>
                  <a:srgbClr val="FF0000"/>
                </a:solidFill>
                <a:latin typeface="Arial" panose="020B0604020202020204" pitchFamily="34" charset="0"/>
                <a:cs typeface="Arial" panose="020B0604020202020204" pitchFamily="34" charset="0"/>
              </a:rPr>
              <a:t>incentivized</a:t>
            </a:r>
            <a:r>
              <a:rPr lang="fr-FR" altLang="fr-FR" b="1" dirty="0">
                <a:solidFill>
                  <a:srgbClr val="FF0000"/>
                </a:solidFill>
                <a:latin typeface="Arial" panose="020B0604020202020204" pitchFamily="34" charset="0"/>
                <a:cs typeface="Arial" panose="020B0604020202020204" pitchFamily="34" charset="0"/>
              </a:rPr>
              <a:t> </a:t>
            </a:r>
            <a:r>
              <a:rPr lang="fr-FR" altLang="fr-FR" b="1" dirty="0" err="1">
                <a:solidFill>
                  <a:srgbClr val="FF0000"/>
                </a:solidFill>
                <a:latin typeface="Arial" panose="020B0604020202020204" pitchFamily="34" charset="0"/>
                <a:cs typeface="Arial" panose="020B0604020202020204" pitchFamily="34" charset="0"/>
              </a:rPr>
              <a:t>prize</a:t>
            </a:r>
            <a:r>
              <a:rPr lang="fr-FR" altLang="fr-FR" b="1" dirty="0">
                <a:solidFill>
                  <a:srgbClr val="FF0000"/>
                </a:solidFill>
                <a:latin typeface="Arial" panose="020B0604020202020204" pitchFamily="34" charset="0"/>
                <a:cs typeface="Arial" panose="020B0604020202020204" pitchFamily="34" charset="0"/>
              </a:rPr>
              <a:t> </a:t>
            </a:r>
            <a:r>
              <a:rPr lang="fr-FR" altLang="fr-FR" b="1" dirty="0" err="1">
                <a:solidFill>
                  <a:srgbClr val="FF0000"/>
                </a:solidFill>
                <a:latin typeface="Arial" panose="020B0604020202020204" pitchFamily="34" charset="0"/>
                <a:cs typeface="Arial" panose="020B0604020202020204" pitchFamily="34" charset="0"/>
              </a:rPr>
              <a:t>competition</a:t>
            </a:r>
            <a:r>
              <a:rPr lang="fr-FR" altLang="fr-FR" b="1" dirty="0">
                <a:solidFill>
                  <a:srgbClr val="FF0000"/>
                </a:solidFill>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that</a:t>
            </a:r>
            <a:r>
              <a:rPr lang="fr-FR" altLang="fr-FR" dirty="0">
                <a:latin typeface="Arial" panose="020B0604020202020204" pitchFamily="34" charset="0"/>
                <a:cs typeface="Arial" panose="020B0604020202020204" pitchFamily="34" charset="0"/>
              </a:rPr>
              <a:t> pushes the </a:t>
            </a:r>
            <a:r>
              <a:rPr lang="fr-FR" altLang="fr-FR" dirty="0" err="1">
                <a:latin typeface="Arial" panose="020B0604020202020204" pitchFamily="34" charset="0"/>
                <a:cs typeface="Arial" panose="020B0604020202020204" pitchFamily="34" charset="0"/>
              </a:rPr>
              <a:t>limits</a:t>
            </a:r>
            <a:r>
              <a:rPr lang="fr-FR" altLang="fr-FR" dirty="0">
                <a:latin typeface="Arial" panose="020B0604020202020204" pitchFamily="34" charset="0"/>
                <a:cs typeface="Arial" panose="020B0604020202020204" pitchFamily="34" charset="0"/>
              </a:rPr>
              <a:t> of</a:t>
            </a:r>
            <a:r>
              <a:rPr lang="fr-FR" altLang="fr-FR" sz="1050"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what’s</a:t>
            </a:r>
            <a:r>
              <a:rPr lang="fr-FR" altLang="fr-FR" dirty="0">
                <a:latin typeface="Arial" panose="020B0604020202020204" pitchFamily="34" charset="0"/>
                <a:cs typeface="Arial" panose="020B0604020202020204" pitchFamily="34" charset="0"/>
              </a:rPr>
              <a:t> possible to change the world for the </a:t>
            </a:r>
            <a:r>
              <a:rPr lang="fr-FR" altLang="fr-FR" dirty="0" err="1">
                <a:latin typeface="Arial" panose="020B0604020202020204" pitchFamily="34" charset="0"/>
                <a:cs typeface="Arial" panose="020B0604020202020204" pitchFamily="34" charset="0"/>
              </a:rPr>
              <a:t>better</a:t>
            </a:r>
            <a:r>
              <a:rPr lang="fr-FR" altLang="fr-FR" dirty="0">
                <a:latin typeface="Arial" panose="020B0604020202020204" pitchFamily="34" charset="0"/>
                <a:cs typeface="Arial" panose="020B0604020202020204" pitchFamily="34" charset="0"/>
              </a:rPr>
              <a:t>. It captures the </a:t>
            </a:r>
            <a:r>
              <a:rPr lang="fr-FR" altLang="fr-FR" dirty="0" err="1">
                <a:latin typeface="Arial" panose="020B0604020202020204" pitchFamily="34" charset="0"/>
                <a:cs typeface="Arial" panose="020B0604020202020204" pitchFamily="34" charset="0"/>
              </a:rPr>
              <a:t>world’s</a:t>
            </a:r>
            <a:r>
              <a:rPr lang="fr-FR" altLang="fr-FR" dirty="0">
                <a:latin typeface="Arial" panose="020B0604020202020204" pitchFamily="34" charset="0"/>
                <a:cs typeface="Arial" panose="020B0604020202020204" pitchFamily="34" charset="0"/>
              </a:rPr>
              <a:t> imagination and inspires</a:t>
            </a:r>
            <a:br>
              <a:rPr lang="fr-FR" altLang="fr-FR" sz="1050" dirty="0"/>
            </a:br>
            <a:r>
              <a:rPr lang="fr-FR" altLang="fr-FR" dirty="0" err="1">
                <a:latin typeface="Arial" panose="020B0604020202020204" pitchFamily="34" charset="0"/>
                <a:cs typeface="Arial" panose="020B0604020202020204" pitchFamily="34" charset="0"/>
              </a:rPr>
              <a:t>others</a:t>
            </a:r>
            <a:r>
              <a:rPr lang="fr-FR" altLang="fr-FR" dirty="0">
                <a:latin typeface="Arial" panose="020B0604020202020204" pitchFamily="34" charset="0"/>
                <a:cs typeface="Arial" panose="020B0604020202020204" pitchFamily="34" charset="0"/>
              </a:rPr>
              <a:t> to </a:t>
            </a:r>
            <a:r>
              <a:rPr lang="fr-FR" altLang="fr-FR" dirty="0" err="1">
                <a:latin typeface="Arial" panose="020B0604020202020204" pitchFamily="34" charset="0"/>
                <a:cs typeface="Arial" panose="020B0604020202020204" pitchFamily="34" charset="0"/>
              </a:rPr>
              <a:t>reach</a:t>
            </a:r>
            <a:r>
              <a:rPr lang="fr-FR" altLang="fr-FR" dirty="0">
                <a:latin typeface="Arial" panose="020B0604020202020204" pitchFamily="34" charset="0"/>
                <a:cs typeface="Arial" panose="020B0604020202020204" pitchFamily="34" charset="0"/>
              </a:rPr>
              <a:t> for </a:t>
            </a:r>
            <a:r>
              <a:rPr lang="fr-FR" altLang="fr-FR" dirty="0" err="1">
                <a:latin typeface="Arial" panose="020B0604020202020204" pitchFamily="34" charset="0"/>
                <a:cs typeface="Arial" panose="020B0604020202020204" pitchFamily="34" charset="0"/>
              </a:rPr>
              <a:t>similar</a:t>
            </a:r>
            <a:r>
              <a:rPr lang="fr-FR" altLang="fr-FR" dirty="0">
                <a:latin typeface="Arial" panose="020B0604020202020204" pitchFamily="34" charset="0"/>
                <a:cs typeface="Arial" panose="020B0604020202020204" pitchFamily="34" charset="0"/>
              </a:rPr>
              <a:t> goals, </a:t>
            </a:r>
            <a:r>
              <a:rPr lang="fr-FR" altLang="fr-FR" dirty="0" err="1">
                <a:latin typeface="Arial" panose="020B0604020202020204" pitchFamily="34" charset="0"/>
                <a:cs typeface="Arial" panose="020B0604020202020204" pitchFamily="34" charset="0"/>
              </a:rPr>
              <a:t>spurring</a:t>
            </a:r>
            <a:r>
              <a:rPr lang="fr-FR" altLang="fr-FR" dirty="0">
                <a:latin typeface="Arial" panose="020B0604020202020204" pitchFamily="34" charset="0"/>
                <a:cs typeface="Arial" panose="020B0604020202020204" pitchFamily="34" charset="0"/>
              </a:rPr>
              <a:t> innovation and </a:t>
            </a:r>
            <a:r>
              <a:rPr lang="fr-FR" altLang="fr-FR" dirty="0" err="1">
                <a:latin typeface="Arial" panose="020B0604020202020204" pitchFamily="34" charset="0"/>
                <a:cs typeface="Arial" panose="020B0604020202020204" pitchFamily="34" charset="0"/>
              </a:rPr>
              <a:t>accelerating</a:t>
            </a:r>
            <a:r>
              <a:rPr lang="fr-FR" altLang="fr-FR" dirty="0">
                <a:latin typeface="Arial" panose="020B0604020202020204" pitchFamily="34" charset="0"/>
                <a:cs typeface="Arial" panose="020B0604020202020204" pitchFamily="34" charset="0"/>
              </a:rPr>
              <a:t> the rate of positive change.</a:t>
            </a:r>
          </a:p>
          <a:p>
            <a:pPr lvl="0" eaLnBrk="0" fontAlgn="base" hangingPunct="0">
              <a:spcBef>
                <a:spcPct val="0"/>
              </a:spcBef>
              <a:spcAft>
                <a:spcPct val="0"/>
              </a:spcAft>
            </a:pPr>
            <a:endParaRPr lang="fr-FR" altLang="fr-FR"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cs typeface="Arial" panose="020B0604020202020204" pitchFamily="34" charset="0"/>
              </a:rPr>
              <a:t>* </a:t>
            </a:r>
            <a:r>
              <a:rPr lang="fr-FR" altLang="fr-FR" dirty="0">
                <a:solidFill>
                  <a:srgbClr val="FF0000"/>
                </a:solidFill>
                <a:latin typeface="Arial" panose="020B0604020202020204" pitchFamily="34" charset="0"/>
                <a:cs typeface="Arial" panose="020B0604020202020204" pitchFamily="34" charset="0"/>
              </a:rPr>
              <a:t>The $2 Million Northrop Grumman Lunar Lander X CHALLENGE</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Designed</a:t>
            </a:r>
            <a:r>
              <a:rPr lang="fr-FR" altLang="fr-FR" dirty="0">
                <a:latin typeface="Arial" panose="020B0604020202020204" pitchFamily="34" charset="0"/>
                <a:cs typeface="Arial" panose="020B0604020202020204" pitchFamily="34" charset="0"/>
              </a:rPr>
              <a:t> to </a:t>
            </a:r>
            <a:r>
              <a:rPr lang="fr-FR" altLang="fr-FR" dirty="0" err="1">
                <a:latin typeface="Arial" panose="020B0604020202020204" pitchFamily="34" charset="0"/>
                <a:cs typeface="Arial" panose="020B0604020202020204" pitchFamily="34" charset="0"/>
              </a:rPr>
              <a:t>build</a:t>
            </a:r>
            <a:r>
              <a:rPr lang="fr-FR" altLang="fr-FR" dirty="0">
                <a:latin typeface="Arial" panose="020B0604020202020204" pitchFamily="34" charset="0"/>
                <a:cs typeface="Arial" panose="020B0604020202020204" pitchFamily="34" charset="0"/>
              </a:rPr>
              <a:t> an </a:t>
            </a:r>
            <a:r>
              <a:rPr lang="fr-FR" altLang="fr-FR" dirty="0" err="1">
                <a:latin typeface="Arial" panose="020B0604020202020204" pitchFamily="34" charset="0"/>
                <a:cs typeface="Arial" panose="020B0604020202020204" pitchFamily="34" charset="0"/>
              </a:rPr>
              <a:t>industry</a:t>
            </a:r>
            <a:r>
              <a:rPr lang="fr-FR" altLang="fr-FR" dirty="0">
                <a:latin typeface="Arial" panose="020B0604020202020204" pitchFamily="34" charset="0"/>
                <a:cs typeface="Arial" panose="020B0604020202020204" pitchFamily="34" charset="0"/>
              </a:rPr>
              <a:t> of</a:t>
            </a:r>
            <a:br>
              <a:rPr lang="fr-FR" altLang="fr-FR" sz="1050" dirty="0"/>
            </a:br>
            <a:r>
              <a:rPr lang="fr-FR" altLang="fr-FR" dirty="0">
                <a:latin typeface="Arial" panose="020B0604020202020204" pitchFamily="34" charset="0"/>
                <a:cs typeface="Arial" panose="020B0604020202020204" pitchFamily="34" charset="0"/>
              </a:rPr>
              <a:t>American </a:t>
            </a:r>
            <a:r>
              <a:rPr lang="fr-FR" altLang="fr-FR" dirty="0" err="1">
                <a:latin typeface="Arial" panose="020B0604020202020204" pitchFamily="34" charset="0"/>
                <a:cs typeface="Arial" panose="020B0604020202020204" pitchFamily="34" charset="0"/>
              </a:rPr>
              <a:t>companies</a:t>
            </a:r>
            <a:r>
              <a:rPr lang="fr-FR" altLang="fr-FR" dirty="0">
                <a:latin typeface="Arial" panose="020B0604020202020204" pitchFamily="34" charset="0"/>
                <a:cs typeface="Arial" panose="020B0604020202020204" pitchFamily="34" charset="0"/>
              </a:rPr>
              <a:t> capable of </a:t>
            </a:r>
            <a:r>
              <a:rPr lang="fr-FR" altLang="fr-FR" dirty="0" err="1">
                <a:latin typeface="Arial" panose="020B0604020202020204" pitchFamily="34" charset="0"/>
                <a:cs typeface="Arial" panose="020B0604020202020204" pitchFamily="34" charset="0"/>
              </a:rPr>
              <a:t>routinely</a:t>
            </a:r>
            <a:r>
              <a:rPr lang="fr-FR" altLang="fr-FR" dirty="0">
                <a:latin typeface="Arial" panose="020B0604020202020204" pitchFamily="34" charset="0"/>
                <a:cs typeface="Arial" panose="020B0604020202020204" pitchFamily="34" charset="0"/>
              </a:rPr>
              <a:t> and </a:t>
            </a:r>
            <a:r>
              <a:rPr lang="fr-FR" altLang="fr-FR" dirty="0" err="1">
                <a:latin typeface="Arial" panose="020B0604020202020204" pitchFamily="34" charset="0"/>
                <a:cs typeface="Arial" panose="020B0604020202020204" pitchFamily="34" charset="0"/>
              </a:rPr>
              <a:t>safely</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flying</a:t>
            </a:r>
            <a:r>
              <a:rPr lang="fr-FR" altLang="fr-FR" dirty="0">
                <a:latin typeface="Arial" panose="020B0604020202020204" pitchFamily="34" charset="0"/>
                <a:cs typeface="Arial" panose="020B0604020202020204" pitchFamily="34" charset="0"/>
              </a:rPr>
              <a:t> vertical take-off and landing rocket</a:t>
            </a:r>
            <a:br>
              <a:rPr lang="fr-FR" altLang="fr-FR" sz="1050" dirty="0"/>
            </a:br>
            <a:r>
              <a:rPr lang="fr-FR" altLang="fr-FR" dirty="0" err="1">
                <a:latin typeface="Arial" panose="020B0604020202020204" pitchFamily="34" charset="0"/>
                <a:cs typeface="Arial" panose="020B0604020202020204" pitchFamily="34" charset="0"/>
              </a:rPr>
              <a:t>vehicles</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useful</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both</a:t>
            </a:r>
            <a:r>
              <a:rPr lang="fr-FR" altLang="fr-FR" dirty="0">
                <a:latin typeface="Arial" panose="020B0604020202020204" pitchFamily="34" charset="0"/>
                <a:cs typeface="Arial" panose="020B0604020202020204" pitchFamily="34" charset="0"/>
              </a:rPr>
              <a:t> for </a:t>
            </a:r>
            <a:r>
              <a:rPr lang="fr-FR" altLang="fr-FR" dirty="0" err="1">
                <a:latin typeface="Arial" panose="020B0604020202020204" pitchFamily="34" charset="0"/>
                <a:cs typeface="Arial" panose="020B0604020202020204" pitchFamily="34" charset="0"/>
              </a:rPr>
              <a:t>lunar</a:t>
            </a:r>
            <a:r>
              <a:rPr lang="fr-FR" altLang="fr-FR" dirty="0">
                <a:latin typeface="Arial" panose="020B0604020202020204" pitchFamily="34" charset="0"/>
                <a:cs typeface="Arial" panose="020B0604020202020204" pitchFamily="34" charset="0"/>
              </a:rPr>
              <a:t> exploration and for </a:t>
            </a:r>
            <a:r>
              <a:rPr lang="fr-FR" altLang="fr-FR" dirty="0" err="1">
                <a:latin typeface="Arial" panose="020B0604020202020204" pitchFamily="34" charset="0"/>
                <a:cs typeface="Arial" panose="020B0604020202020204" pitchFamily="34" charset="0"/>
              </a:rPr>
              <a:t>other</a:t>
            </a:r>
            <a:r>
              <a:rPr lang="fr-FR" altLang="fr-FR" dirty="0">
                <a:latin typeface="Arial" panose="020B0604020202020204" pitchFamily="34" charset="0"/>
                <a:cs typeface="Arial" panose="020B0604020202020204" pitchFamily="34" charset="0"/>
              </a:rPr>
              <a:t> applications.</a:t>
            </a:r>
            <a:br>
              <a:rPr lang="fr-FR" altLang="fr-FR" sz="1050" dirty="0"/>
            </a:br>
            <a:r>
              <a:rPr lang="fr-FR" altLang="fr-FR" dirty="0">
                <a:latin typeface="Courier New" panose="02070309020205020404" pitchFamily="49" charset="0"/>
              </a:rPr>
              <a:t>o </a:t>
            </a:r>
            <a:r>
              <a:rPr lang="fr-FR" altLang="fr-FR" dirty="0" err="1">
                <a:latin typeface="Arial" panose="020B0604020202020204" pitchFamily="34" charset="0"/>
                <a:cs typeface="Arial" panose="020B0604020202020204" pitchFamily="34" charset="0"/>
              </a:rPr>
              <a:t>Created</a:t>
            </a:r>
            <a:r>
              <a:rPr lang="fr-FR" altLang="fr-FR" dirty="0">
                <a:latin typeface="Arial" panose="020B0604020202020204" pitchFamily="34" charset="0"/>
                <a:cs typeface="Arial" panose="020B0604020202020204" pitchFamily="34" charset="0"/>
              </a:rPr>
              <a:t> as part of </a:t>
            </a:r>
            <a:r>
              <a:rPr lang="fr-FR" altLang="fr-FR" dirty="0" err="1">
                <a:latin typeface="Arial" panose="020B0604020202020204" pitchFamily="34" charset="0"/>
                <a:cs typeface="Arial" panose="020B0604020202020204" pitchFamily="34" charset="0"/>
              </a:rPr>
              <a:t>NASA’s</a:t>
            </a:r>
            <a:r>
              <a:rPr lang="fr-FR" altLang="fr-FR" dirty="0">
                <a:latin typeface="Arial" panose="020B0604020202020204" pitchFamily="34" charset="0"/>
                <a:cs typeface="Arial" panose="020B0604020202020204" pitchFamily="34" charset="0"/>
              </a:rPr>
              <a:t> Centennial Challenges</a:t>
            </a:r>
            <a:br>
              <a:rPr lang="fr-FR" altLang="fr-FR" sz="1050" dirty="0"/>
            </a:br>
            <a:r>
              <a:rPr lang="fr-FR" altLang="fr-FR" dirty="0">
                <a:latin typeface="Courier New" panose="02070309020205020404" pitchFamily="49" charset="0"/>
              </a:rPr>
              <a:t>o </a:t>
            </a:r>
            <a:r>
              <a:rPr lang="fr-FR" altLang="fr-FR" dirty="0">
                <a:latin typeface="Arial" panose="020B0604020202020204" pitchFamily="34" charset="0"/>
                <a:cs typeface="Arial" panose="020B0604020202020204" pitchFamily="34" charset="0"/>
              </a:rPr>
              <a:t>12 teams </a:t>
            </a:r>
            <a:r>
              <a:rPr lang="fr-FR" altLang="fr-FR" dirty="0" err="1">
                <a:latin typeface="Arial" panose="020B0604020202020204" pitchFamily="34" charset="0"/>
                <a:cs typeface="Arial" panose="020B0604020202020204" pitchFamily="34" charset="0"/>
              </a:rPr>
              <a:t>spent</a:t>
            </a:r>
            <a:r>
              <a:rPr lang="fr-FR" altLang="fr-FR" dirty="0">
                <a:latin typeface="Arial" panose="020B0604020202020204" pitchFamily="34" charset="0"/>
                <a:cs typeface="Arial" panose="020B0604020202020204" pitchFamily="34" charset="0"/>
              </a:rPr>
              <a:t> &gt; $20 million</a:t>
            </a:r>
            <a:br>
              <a:rPr lang="fr-FR" altLang="fr-FR" sz="1050" dirty="0"/>
            </a:br>
            <a:r>
              <a:rPr lang="fr-FR" altLang="fr-FR" dirty="0">
                <a:latin typeface="Courier New" panose="02070309020205020404" pitchFamily="49" charset="0"/>
              </a:rPr>
              <a:t>o </a:t>
            </a:r>
            <a:r>
              <a:rPr lang="fr-FR" altLang="fr-FR" dirty="0" err="1">
                <a:latin typeface="Arial" panose="020B0604020202020204" pitchFamily="34" charset="0"/>
                <a:cs typeface="Arial" panose="020B0604020202020204" pitchFamily="34" charset="0"/>
              </a:rPr>
              <a:t>Earned</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contracts</a:t>
            </a:r>
            <a:r>
              <a:rPr lang="fr-FR" altLang="fr-FR" dirty="0">
                <a:latin typeface="Arial" panose="020B0604020202020204" pitchFamily="34" charset="0"/>
                <a:cs typeface="Arial" panose="020B0604020202020204" pitchFamily="34" charset="0"/>
              </a:rPr>
              <a:t> with </a:t>
            </a:r>
            <a:r>
              <a:rPr lang="fr-FR" altLang="fr-FR" dirty="0" err="1">
                <a:latin typeface="Arial" panose="020B0604020202020204" pitchFamily="34" charset="0"/>
                <a:cs typeface="Arial" panose="020B0604020202020204" pitchFamily="34" charset="0"/>
              </a:rPr>
              <a:t>government</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agencies</a:t>
            </a:r>
            <a:r>
              <a:rPr lang="fr-FR" altLang="fr-FR" dirty="0">
                <a:latin typeface="Arial" panose="020B0604020202020204" pitchFamily="34" charset="0"/>
                <a:cs typeface="Arial" panose="020B0604020202020204" pitchFamily="34" charset="0"/>
              </a:rPr>
              <a:t> and </a:t>
            </a:r>
            <a:r>
              <a:rPr lang="fr-FR" altLang="fr-FR" dirty="0" err="1">
                <a:latin typeface="Arial" panose="020B0604020202020204" pitchFamily="34" charset="0"/>
                <a:cs typeface="Arial" panose="020B0604020202020204" pitchFamily="34" charset="0"/>
              </a:rPr>
              <a:t>private</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customers</a:t>
            </a:r>
            <a:br>
              <a:rPr lang="fr-FR" altLang="fr-FR" sz="1050" dirty="0"/>
            </a:br>
            <a:r>
              <a:rPr lang="fr-FR" altLang="fr-FR" sz="1050" dirty="0">
                <a:latin typeface="Arial" panose="020B0604020202020204" pitchFamily="34" charset="0"/>
                <a:cs typeface="Arial" panose="020B0604020202020204" pitchFamily="34" charset="0"/>
              </a:rPr>
              <a:t>* </a:t>
            </a:r>
            <a:r>
              <a:rPr lang="fr-FR" altLang="fr-FR" dirty="0">
                <a:latin typeface="Arial" panose="020B0604020202020204" pitchFamily="34" charset="0"/>
                <a:cs typeface="Arial" panose="020B0604020202020204" pitchFamily="34" charset="0"/>
              </a:rPr>
              <a:t> </a:t>
            </a:r>
            <a:r>
              <a:rPr lang="fr-FR" altLang="fr-FR" dirty="0">
                <a:solidFill>
                  <a:srgbClr val="FF0000"/>
                </a:solidFill>
                <a:latin typeface="Arial" panose="020B0604020202020204" pitchFamily="34" charset="0"/>
                <a:cs typeface="Arial" panose="020B0604020202020204" pitchFamily="34" charset="0"/>
              </a:rPr>
              <a:t>The $1.4 Million Wendy Schmidt </a:t>
            </a:r>
            <a:r>
              <a:rPr lang="fr-FR" altLang="fr-FR" dirty="0" err="1">
                <a:solidFill>
                  <a:srgbClr val="FF0000"/>
                </a:solidFill>
                <a:latin typeface="Arial" panose="020B0604020202020204" pitchFamily="34" charset="0"/>
                <a:cs typeface="Arial" panose="020B0604020202020204" pitchFamily="34" charset="0"/>
              </a:rPr>
              <a:t>Oil</a:t>
            </a:r>
            <a:r>
              <a:rPr lang="fr-FR" altLang="fr-FR" dirty="0">
                <a:solidFill>
                  <a:srgbClr val="FF0000"/>
                </a:solidFill>
                <a:latin typeface="Arial" panose="020B0604020202020204" pitchFamily="34" charset="0"/>
                <a:cs typeface="Arial" panose="020B0604020202020204" pitchFamily="34" charset="0"/>
              </a:rPr>
              <a:t> </a:t>
            </a:r>
            <a:r>
              <a:rPr lang="fr-FR" altLang="fr-FR" dirty="0" err="1">
                <a:solidFill>
                  <a:srgbClr val="FF0000"/>
                </a:solidFill>
                <a:latin typeface="Arial" panose="020B0604020202020204" pitchFamily="34" charset="0"/>
                <a:cs typeface="Arial" panose="020B0604020202020204" pitchFamily="34" charset="0"/>
              </a:rPr>
              <a:t>Cleanup</a:t>
            </a:r>
            <a:r>
              <a:rPr lang="fr-FR" altLang="fr-FR" dirty="0">
                <a:solidFill>
                  <a:srgbClr val="FF0000"/>
                </a:solidFill>
                <a:latin typeface="Arial" panose="020B0604020202020204" pitchFamily="34" charset="0"/>
                <a:cs typeface="Arial" panose="020B0604020202020204" pitchFamily="34" charset="0"/>
              </a:rPr>
              <a:t> X CHALLENGE</a:t>
            </a:r>
            <a:r>
              <a:rPr lang="fr-FR" altLang="fr-FR" dirty="0">
                <a:latin typeface="Arial" panose="020B0604020202020204" pitchFamily="34" charset="0"/>
                <a:cs typeface="Arial" panose="020B0604020202020204" pitchFamily="34" charset="0"/>
              </a:rPr>
              <a:t>: To inspire a new </a:t>
            </a:r>
            <a:r>
              <a:rPr lang="fr-FR" altLang="fr-FR" dirty="0" err="1">
                <a:latin typeface="Arial" panose="020B0604020202020204" pitchFamily="34" charset="0"/>
                <a:cs typeface="Arial" panose="020B0604020202020204" pitchFamily="34" charset="0"/>
              </a:rPr>
              <a:t>generation</a:t>
            </a:r>
            <a:r>
              <a:rPr lang="fr-FR" altLang="fr-FR" dirty="0">
                <a:latin typeface="Arial" panose="020B0604020202020204" pitchFamily="34" charset="0"/>
                <a:cs typeface="Arial" panose="020B0604020202020204" pitchFamily="34" charset="0"/>
              </a:rPr>
              <a:t> of</a:t>
            </a:r>
            <a:br>
              <a:rPr lang="fr-FR" altLang="fr-FR" sz="1050" dirty="0"/>
            </a:br>
            <a:r>
              <a:rPr lang="fr-FR" altLang="fr-FR" dirty="0">
                <a:latin typeface="Arial" panose="020B0604020202020204" pitchFamily="34" charset="0"/>
                <a:cs typeface="Arial" panose="020B0604020202020204" pitchFamily="34" charset="0"/>
              </a:rPr>
              <a:t>innovative solutions </a:t>
            </a:r>
            <a:r>
              <a:rPr lang="fr-FR" altLang="fr-FR" dirty="0" err="1">
                <a:latin typeface="Arial" panose="020B0604020202020204" pitchFamily="34" charset="0"/>
                <a:cs typeface="Arial" panose="020B0604020202020204" pitchFamily="34" charset="0"/>
              </a:rPr>
              <a:t>that</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will</a:t>
            </a:r>
            <a:r>
              <a:rPr lang="fr-FR" altLang="fr-FR" dirty="0">
                <a:latin typeface="Arial" panose="020B0604020202020204" pitchFamily="34" charset="0"/>
                <a:cs typeface="Arial" panose="020B0604020202020204" pitchFamily="34" charset="0"/>
              </a:rPr>
              <a:t> speed the pace of </a:t>
            </a:r>
            <a:r>
              <a:rPr lang="fr-FR" altLang="fr-FR" dirty="0" err="1">
                <a:latin typeface="Arial" panose="020B0604020202020204" pitchFamily="34" charset="0"/>
                <a:cs typeface="Arial" panose="020B0604020202020204" pitchFamily="34" charset="0"/>
              </a:rPr>
              <a:t>cleaning</a:t>
            </a:r>
            <a:r>
              <a:rPr lang="fr-FR" altLang="fr-FR" dirty="0">
                <a:latin typeface="Arial" panose="020B0604020202020204" pitchFamily="34" charset="0"/>
                <a:cs typeface="Arial" panose="020B0604020202020204" pitchFamily="34" charset="0"/>
              </a:rPr>
              <a:t> up </a:t>
            </a:r>
            <a:r>
              <a:rPr lang="fr-FR" altLang="fr-FR" dirty="0" err="1">
                <a:latin typeface="Arial" panose="020B0604020202020204" pitchFamily="34" charset="0"/>
                <a:cs typeface="Arial" panose="020B0604020202020204" pitchFamily="34" charset="0"/>
              </a:rPr>
              <a:t>seawater</a:t>
            </a:r>
            <a:r>
              <a:rPr lang="fr-FR" altLang="fr-FR" dirty="0">
                <a:latin typeface="Arial" panose="020B0604020202020204" pitchFamily="34" charset="0"/>
                <a:cs typeface="Arial" panose="020B0604020202020204" pitchFamily="34" charset="0"/>
              </a:rPr>
              <a:t> surface </a:t>
            </a:r>
            <a:r>
              <a:rPr lang="fr-FR" altLang="fr-FR" dirty="0" err="1">
                <a:latin typeface="Arial" panose="020B0604020202020204" pitchFamily="34" charset="0"/>
                <a:cs typeface="Arial" panose="020B0604020202020204" pitchFamily="34" charset="0"/>
              </a:rPr>
              <a:t>oil</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resulting</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from</a:t>
            </a:r>
            <a:br>
              <a:rPr lang="fr-FR" altLang="fr-FR" sz="1050" dirty="0"/>
            </a:br>
            <a:r>
              <a:rPr lang="fr-FR" altLang="fr-FR" dirty="0" err="1">
                <a:latin typeface="Arial" panose="020B0604020202020204" pitchFamily="34" charset="0"/>
                <a:cs typeface="Arial" panose="020B0604020202020204" pitchFamily="34" charset="0"/>
              </a:rPr>
              <a:t>spillage</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from</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ocean</a:t>
            </a:r>
            <a:r>
              <a:rPr lang="fr-FR" altLang="fr-FR" dirty="0">
                <a:latin typeface="Arial" panose="020B0604020202020204" pitchFamily="34" charset="0"/>
                <a:cs typeface="Arial" panose="020B0604020202020204" pitchFamily="34" charset="0"/>
              </a:rPr>
              <a:t> platforms, tankers, and </a:t>
            </a:r>
            <a:r>
              <a:rPr lang="fr-FR" altLang="fr-FR" dirty="0" err="1">
                <a:latin typeface="Arial" panose="020B0604020202020204" pitchFamily="34" charset="0"/>
                <a:cs typeface="Arial" panose="020B0604020202020204" pitchFamily="34" charset="0"/>
              </a:rPr>
              <a:t>other</a:t>
            </a:r>
            <a:r>
              <a:rPr lang="fr-FR" altLang="fr-FR" dirty="0">
                <a:latin typeface="Arial" panose="020B0604020202020204" pitchFamily="34" charset="0"/>
                <a:cs typeface="Arial" panose="020B0604020202020204" pitchFamily="34" charset="0"/>
              </a:rPr>
              <a:t> sources.</a:t>
            </a:r>
            <a:br>
              <a:rPr lang="fr-FR" altLang="fr-FR" sz="1050" dirty="0"/>
            </a:br>
            <a:r>
              <a:rPr lang="fr-FR" altLang="fr-FR" dirty="0">
                <a:latin typeface="Courier New" panose="02070309020205020404" pitchFamily="49" charset="0"/>
              </a:rPr>
              <a:t>o </a:t>
            </a:r>
            <a:r>
              <a:rPr lang="fr-FR" altLang="fr-FR" dirty="0">
                <a:latin typeface="Arial" panose="020B0604020202020204" pitchFamily="34" charset="0"/>
                <a:cs typeface="Arial" panose="020B0604020202020204" pitchFamily="34" charset="0"/>
              </a:rPr>
              <a:t>38 teams </a:t>
            </a:r>
            <a:r>
              <a:rPr lang="fr-FR" altLang="fr-FR" dirty="0" err="1">
                <a:latin typeface="Arial" panose="020B0604020202020204" pitchFamily="34" charset="0"/>
                <a:cs typeface="Arial" panose="020B0604020202020204" pitchFamily="34" charset="0"/>
              </a:rPr>
              <a:t>from</a:t>
            </a:r>
            <a:r>
              <a:rPr lang="fr-FR" altLang="fr-FR" dirty="0">
                <a:latin typeface="Arial" panose="020B0604020202020204" pitchFamily="34" charset="0"/>
                <a:cs typeface="Arial" panose="020B0604020202020204" pitchFamily="34" charset="0"/>
              </a:rPr>
              <a:t> 4 nations</a:t>
            </a:r>
            <a:br>
              <a:rPr lang="fr-FR" altLang="fr-FR" sz="1050" dirty="0"/>
            </a:br>
            <a:r>
              <a:rPr lang="fr-FR" altLang="fr-FR" dirty="0">
                <a:latin typeface="Courier New" panose="02070309020205020404" pitchFamily="49" charset="0"/>
              </a:rPr>
              <a:t>o </a:t>
            </a:r>
            <a:r>
              <a:rPr lang="fr-FR" altLang="fr-FR" dirty="0">
                <a:latin typeface="Arial" panose="020B0604020202020204" pitchFamily="34" charset="0"/>
                <a:cs typeface="Arial" panose="020B0604020202020204" pitchFamily="34" charset="0"/>
              </a:rPr>
              <a:t>Teams </a:t>
            </a:r>
            <a:r>
              <a:rPr lang="fr-FR" altLang="fr-FR" dirty="0" err="1">
                <a:latin typeface="Arial" panose="020B0604020202020204" pitchFamily="34" charset="0"/>
                <a:cs typeface="Arial" panose="020B0604020202020204" pitchFamily="34" charset="0"/>
              </a:rPr>
              <a:t>required</a:t>
            </a:r>
            <a:r>
              <a:rPr lang="fr-FR" altLang="fr-FR" dirty="0">
                <a:latin typeface="Arial" panose="020B0604020202020204" pitchFamily="34" charset="0"/>
                <a:cs typeface="Arial" panose="020B0604020202020204" pitchFamily="34" charset="0"/>
              </a:rPr>
              <a:t> to more </a:t>
            </a:r>
            <a:r>
              <a:rPr lang="fr-FR" altLang="fr-FR" dirty="0" err="1">
                <a:latin typeface="Arial" panose="020B0604020202020204" pitchFamily="34" charset="0"/>
                <a:cs typeface="Arial" panose="020B0604020202020204" pitchFamily="34" charset="0"/>
              </a:rPr>
              <a:t>than</a:t>
            </a:r>
            <a:r>
              <a:rPr lang="fr-FR" altLang="fr-FR" dirty="0">
                <a:latin typeface="Arial" panose="020B0604020202020204" pitchFamily="34" charset="0"/>
                <a:cs typeface="Arial" panose="020B0604020202020204" pitchFamily="34" charset="0"/>
              </a:rPr>
              <a:t> double the </a:t>
            </a:r>
            <a:r>
              <a:rPr lang="fr-FR" altLang="fr-FR" dirty="0" err="1">
                <a:latin typeface="Arial" panose="020B0604020202020204" pitchFamily="34" charset="0"/>
                <a:cs typeface="Arial" panose="020B0604020202020204" pitchFamily="34" charset="0"/>
              </a:rPr>
              <a:t>industry’s</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previous</a:t>
            </a:r>
            <a:r>
              <a:rPr lang="fr-FR" altLang="fr-FR" dirty="0">
                <a:latin typeface="Arial" panose="020B0604020202020204" pitchFamily="34" charset="0"/>
                <a:cs typeface="Arial" panose="020B0604020202020204" pitchFamily="34" charset="0"/>
              </a:rPr>
              <a:t> best </a:t>
            </a:r>
            <a:r>
              <a:rPr lang="fr-FR" altLang="fr-FR" dirty="0" err="1">
                <a:latin typeface="Arial" panose="020B0604020202020204" pitchFamily="34" charset="0"/>
                <a:cs typeface="Arial" panose="020B0604020202020204" pitchFamily="34" charset="0"/>
              </a:rPr>
              <a:t>oil</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recovery</a:t>
            </a:r>
            <a:r>
              <a:rPr lang="fr-FR" altLang="fr-FR" dirty="0">
                <a:latin typeface="Arial" panose="020B0604020202020204" pitchFamily="34" charset="0"/>
                <a:cs typeface="Arial" panose="020B0604020202020204" pitchFamily="34" charset="0"/>
              </a:rPr>
              <a:t> rate</a:t>
            </a:r>
            <a:br>
              <a:rPr lang="fr-FR" altLang="fr-FR" sz="1050" dirty="0"/>
            </a:br>
            <a:r>
              <a:rPr lang="fr-FR" altLang="fr-FR" dirty="0">
                <a:latin typeface="Courier New" panose="02070309020205020404" pitchFamily="49" charset="0"/>
              </a:rPr>
              <a:t>o </a:t>
            </a:r>
            <a:r>
              <a:rPr lang="fr-FR" altLang="fr-FR" dirty="0" err="1">
                <a:latin typeface="Arial" panose="020B0604020202020204" pitchFamily="34" charset="0"/>
                <a:cs typeface="Arial" panose="020B0604020202020204" pitchFamily="34" charset="0"/>
              </a:rPr>
              <a:t>Winning</a:t>
            </a:r>
            <a:r>
              <a:rPr lang="fr-FR" altLang="fr-FR" dirty="0">
                <a:latin typeface="Arial" panose="020B0604020202020204" pitchFamily="34" charset="0"/>
                <a:cs typeface="Arial" panose="020B0604020202020204" pitchFamily="34" charset="0"/>
              </a:rPr>
              <a:t> team </a:t>
            </a:r>
            <a:r>
              <a:rPr lang="fr-FR" altLang="fr-FR" dirty="0" err="1">
                <a:latin typeface="Arial" panose="020B0604020202020204" pitchFamily="34" charset="0"/>
                <a:cs typeface="Arial" panose="020B0604020202020204" pitchFamily="34" charset="0"/>
              </a:rPr>
              <a:t>nearly</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quadrupled</a:t>
            </a:r>
            <a:r>
              <a:rPr lang="fr-FR" altLang="fr-FR" dirty="0">
                <a:latin typeface="Arial" panose="020B0604020202020204" pitchFamily="34" charset="0"/>
                <a:cs typeface="Arial" panose="020B0604020202020204" pitchFamily="34" charset="0"/>
              </a:rPr>
              <a:t> the </a:t>
            </a:r>
            <a:r>
              <a:rPr lang="fr-FR" altLang="fr-FR" dirty="0" err="1">
                <a:latin typeface="Arial" panose="020B0604020202020204" pitchFamily="34" charset="0"/>
                <a:cs typeface="Arial" panose="020B0604020202020204" pitchFamily="34" charset="0"/>
              </a:rPr>
              <a:t>industry’s</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previous</a:t>
            </a:r>
            <a:r>
              <a:rPr lang="fr-FR" altLang="fr-FR" dirty="0">
                <a:latin typeface="Arial" panose="020B0604020202020204" pitchFamily="34" charset="0"/>
                <a:cs typeface="Arial" panose="020B0604020202020204" pitchFamily="34" charset="0"/>
              </a:rPr>
              <a:t> best rate; and </a:t>
            </a:r>
            <a:r>
              <a:rPr lang="fr-FR" altLang="fr-FR" dirty="0" err="1">
                <a:latin typeface="Arial" panose="020B0604020202020204" pitchFamily="34" charset="0"/>
                <a:cs typeface="Arial" panose="020B0604020202020204" pitchFamily="34" charset="0"/>
              </a:rPr>
              <a:t>now</a:t>
            </a:r>
            <a:r>
              <a:rPr lang="fr-FR" altLang="fr-FR" dirty="0">
                <a:latin typeface="Arial" panose="020B0604020202020204" pitchFamily="34" charset="0"/>
                <a:cs typeface="Arial" panose="020B0604020202020204" pitchFamily="34" charset="0"/>
              </a:rPr>
              <a:t> has </a:t>
            </a:r>
            <a:r>
              <a:rPr lang="fr-FR" altLang="fr-FR" dirty="0" err="1">
                <a:latin typeface="Arial" panose="020B0604020202020204" pitchFamily="34" charset="0"/>
                <a:cs typeface="Arial" panose="020B0604020202020204" pitchFamily="34" charset="0"/>
              </a:rPr>
              <a:t>improved</a:t>
            </a:r>
            <a:br>
              <a:rPr lang="fr-FR" altLang="fr-FR" sz="1050" dirty="0"/>
            </a:br>
            <a:r>
              <a:rPr lang="fr-FR" altLang="fr-FR" dirty="0">
                <a:latin typeface="Arial" panose="020B0604020202020204" pitchFamily="34" charset="0"/>
                <a:cs typeface="Arial" panose="020B0604020202020204" pitchFamily="34" charset="0"/>
              </a:rPr>
              <a:t>to six times the rate</a:t>
            </a:r>
            <a:br>
              <a:rPr lang="fr-FR" altLang="fr-FR" sz="1050" dirty="0"/>
            </a:br>
            <a:r>
              <a:rPr lang="fr-FR" altLang="fr-FR" dirty="0">
                <a:latin typeface="Courier New" panose="02070309020205020404" pitchFamily="49" charset="0"/>
              </a:rPr>
              <a:t>o </a:t>
            </a:r>
            <a:r>
              <a:rPr lang="fr-FR" altLang="fr-FR" dirty="0" err="1">
                <a:latin typeface="Arial" panose="020B0604020202020204" pitchFamily="34" charset="0"/>
                <a:cs typeface="Arial" panose="020B0604020202020204" pitchFamily="34" charset="0"/>
              </a:rPr>
              <a:t>Winning</a:t>
            </a:r>
            <a:r>
              <a:rPr lang="fr-FR" altLang="fr-FR" dirty="0">
                <a:latin typeface="Arial" panose="020B0604020202020204" pitchFamily="34" charset="0"/>
                <a:cs typeface="Arial" panose="020B0604020202020204" pitchFamily="34" charset="0"/>
              </a:rPr>
              <a:t> technology </a:t>
            </a:r>
            <a:r>
              <a:rPr lang="fr-FR" altLang="fr-FR" dirty="0" err="1">
                <a:latin typeface="Arial" panose="020B0604020202020204" pitchFamily="34" charset="0"/>
                <a:cs typeface="Arial" panose="020B0604020202020204" pitchFamily="34" charset="0"/>
              </a:rPr>
              <a:t>was</a:t>
            </a:r>
            <a:r>
              <a:rPr lang="fr-FR" altLang="fr-FR" dirty="0">
                <a:latin typeface="Arial" panose="020B0604020202020204" pitchFamily="34" charset="0"/>
                <a:cs typeface="Arial" panose="020B0604020202020204" pitchFamily="34" charset="0"/>
              </a:rPr>
              <a:t> </a:t>
            </a:r>
            <a:r>
              <a:rPr lang="fr-FR" altLang="fr-FR" dirty="0" err="1">
                <a:latin typeface="Arial" panose="020B0604020202020204" pitchFamily="34" charset="0"/>
                <a:cs typeface="Arial" panose="020B0604020202020204" pitchFamily="34" charset="0"/>
              </a:rPr>
              <a:t>rated</a:t>
            </a:r>
            <a:r>
              <a:rPr lang="fr-FR" altLang="fr-FR" dirty="0">
                <a:latin typeface="Arial" panose="020B0604020202020204" pitchFamily="34" charset="0"/>
                <a:cs typeface="Arial" panose="020B0604020202020204" pitchFamily="34" charset="0"/>
              </a:rPr>
              <a:t> No. 2 on National </a:t>
            </a:r>
            <a:r>
              <a:rPr lang="fr-FR" altLang="fr-FR" dirty="0" err="1">
                <a:latin typeface="Arial" panose="020B0604020202020204" pitchFamily="34" charset="0"/>
                <a:cs typeface="Arial" panose="020B0604020202020204" pitchFamily="34" charset="0"/>
              </a:rPr>
              <a:t>Geographic's</a:t>
            </a:r>
            <a:r>
              <a:rPr lang="fr-FR" altLang="fr-FR" dirty="0">
                <a:latin typeface="Arial" panose="020B0604020202020204" pitchFamily="34" charset="0"/>
                <a:cs typeface="Arial" panose="020B0604020202020204" pitchFamily="34" charset="0"/>
              </a:rPr>
              <a:t> "Most </a:t>
            </a:r>
            <a:r>
              <a:rPr lang="fr-FR" altLang="fr-FR" dirty="0" err="1">
                <a:latin typeface="Arial" panose="020B0604020202020204" pitchFamily="34" charset="0"/>
                <a:cs typeface="Arial" panose="020B0604020202020204" pitchFamily="34" charset="0"/>
              </a:rPr>
              <a:t>Hopeful</a:t>
            </a:r>
            <a:r>
              <a:rPr lang="fr-FR" altLang="fr-FR" dirty="0">
                <a:latin typeface="Arial" panose="020B0604020202020204" pitchFamily="34" charset="0"/>
                <a:cs typeface="Arial" panose="020B0604020202020204" pitchFamily="34" charset="0"/>
              </a:rPr>
              <a:t> Energy</a:t>
            </a:r>
            <a:br>
              <a:rPr lang="fr-FR" altLang="fr-FR" sz="1050" dirty="0"/>
            </a:br>
            <a:r>
              <a:rPr lang="fr-FR" altLang="fr-FR" dirty="0" err="1">
                <a:latin typeface="Arial" panose="020B0604020202020204" pitchFamily="34" charset="0"/>
                <a:cs typeface="Arial" panose="020B0604020202020204" pitchFamily="34" charset="0"/>
              </a:rPr>
              <a:t>Developments</a:t>
            </a:r>
            <a:r>
              <a:rPr lang="fr-FR" altLang="fr-FR" dirty="0">
                <a:latin typeface="Arial" panose="020B0604020202020204" pitchFamily="34" charset="0"/>
                <a:cs typeface="Arial" panose="020B0604020202020204" pitchFamily="34" charset="0"/>
              </a:rPr>
              <a:t> of 2011" and by the Washington Post as the No. 13 best moments in</a:t>
            </a:r>
            <a:br>
              <a:rPr lang="fr-FR" altLang="fr-FR" sz="1050" dirty="0"/>
            </a:br>
            <a:r>
              <a:rPr lang="fr-FR" altLang="fr-FR" dirty="0">
                <a:latin typeface="Arial" panose="020B0604020202020204" pitchFamily="34" charset="0"/>
                <a:cs typeface="Arial" panose="020B0604020202020204" pitchFamily="34" charset="0"/>
              </a:rPr>
              <a:t>innovations in 2011</a:t>
            </a:r>
            <a:endParaRPr lang="fr-FR" altLang="fr-FR" sz="1050" dirty="0"/>
          </a:p>
        </p:txBody>
      </p:sp>
    </p:spTree>
    <p:extLst>
      <p:ext uri="{BB962C8B-B14F-4D97-AF65-F5344CB8AC3E}">
        <p14:creationId xmlns:p14="http://schemas.microsoft.com/office/powerpoint/2010/main" val="207302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verview of an FCEV Hydrogen fuel cell technology">
            <a:extLst>
              <a:ext uri="{FF2B5EF4-FFF2-40B4-BE49-F238E27FC236}">
                <a16:creationId xmlns:a16="http://schemas.microsoft.com/office/drawing/2014/main" id="{4F45579A-D4A1-49F1-9540-F54EC68EE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346" y="3751868"/>
            <a:ext cx="4895654" cy="3106132"/>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47DE993C-EDA2-4BD1-B9EB-A7CEB843B9C2}"/>
              </a:ext>
            </a:extLst>
          </p:cNvPr>
          <p:cNvSpPr/>
          <p:nvPr/>
        </p:nvSpPr>
        <p:spPr>
          <a:xfrm>
            <a:off x="314633" y="412956"/>
            <a:ext cx="3424012" cy="180966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A </a:t>
            </a:r>
            <a:r>
              <a:rPr lang="fr-FR" sz="1600" dirty="0" err="1">
                <a:solidFill>
                  <a:schemeClr val="tx1"/>
                </a:solidFill>
              </a:rPr>
              <a:t>Government</a:t>
            </a:r>
            <a:r>
              <a:rPr lang="fr-FR" sz="1600" dirty="0">
                <a:solidFill>
                  <a:schemeClr val="tx1"/>
                </a:solidFill>
              </a:rPr>
              <a:t> </a:t>
            </a:r>
            <a:r>
              <a:rPr lang="fr-FR" sz="1600" dirty="0" err="1">
                <a:solidFill>
                  <a:schemeClr val="tx1"/>
                </a:solidFill>
              </a:rPr>
              <a:t>is</a:t>
            </a:r>
            <a:r>
              <a:rPr lang="fr-FR" sz="1600" dirty="0">
                <a:solidFill>
                  <a:schemeClr val="tx1"/>
                </a:solidFill>
              </a:rPr>
              <a:t> </a:t>
            </a:r>
            <a:r>
              <a:rPr lang="fr-FR" sz="1600" dirty="0" err="1">
                <a:solidFill>
                  <a:schemeClr val="tx1"/>
                </a:solidFill>
              </a:rPr>
              <a:t>seeking</a:t>
            </a:r>
            <a:r>
              <a:rPr lang="fr-FR" sz="1600" dirty="0">
                <a:solidFill>
                  <a:schemeClr val="tx1"/>
                </a:solidFill>
              </a:rPr>
              <a:t> for a </a:t>
            </a:r>
            <a:r>
              <a:rPr lang="fr-FR" sz="1600" b="1" dirty="0" err="1">
                <a:solidFill>
                  <a:srgbClr val="FF0000"/>
                </a:solidFill>
              </a:rPr>
              <a:t>specific</a:t>
            </a:r>
            <a:r>
              <a:rPr lang="fr-FR" sz="1600" b="1" dirty="0">
                <a:solidFill>
                  <a:srgbClr val="FF0000"/>
                </a:solidFill>
              </a:rPr>
              <a:t> innovation</a:t>
            </a:r>
            <a:r>
              <a:rPr lang="fr-FR" sz="1600" dirty="0">
                <a:solidFill>
                  <a:schemeClr val="tx1"/>
                </a:solidFill>
              </a:rPr>
              <a:t>: </a:t>
            </a:r>
            <a:r>
              <a:rPr lang="fr-FR" sz="1600" dirty="0" err="1">
                <a:solidFill>
                  <a:schemeClr val="tx1"/>
                </a:solidFill>
              </a:rPr>
              <a:t>hydrogen</a:t>
            </a:r>
            <a:r>
              <a:rPr lang="fr-FR" sz="1600" dirty="0">
                <a:solidFill>
                  <a:schemeClr val="tx1"/>
                </a:solidFill>
              </a:rPr>
              <a:t> fuel tech (car); new </a:t>
            </a:r>
            <a:r>
              <a:rPr lang="fr-FR" sz="1600" dirty="0" err="1">
                <a:solidFill>
                  <a:schemeClr val="tx1"/>
                </a:solidFill>
              </a:rPr>
              <a:t>drugs</a:t>
            </a:r>
            <a:r>
              <a:rPr lang="fr-FR" sz="1600" dirty="0">
                <a:solidFill>
                  <a:schemeClr val="tx1"/>
                </a:solidFill>
              </a:rPr>
              <a:t> (</a:t>
            </a:r>
            <a:r>
              <a:rPr lang="fr-FR" sz="1600" dirty="0" err="1">
                <a:solidFill>
                  <a:schemeClr val="tx1"/>
                </a:solidFill>
              </a:rPr>
              <a:t>obesity</a:t>
            </a:r>
            <a:r>
              <a:rPr lang="fr-FR" sz="1600" dirty="0">
                <a:solidFill>
                  <a:schemeClr val="tx1"/>
                </a:solidFill>
              </a:rPr>
              <a:t>)</a:t>
            </a:r>
          </a:p>
        </p:txBody>
      </p:sp>
      <p:pic>
        <p:nvPicPr>
          <p:cNvPr id="10" name="Picture 4" descr="https://images.english.elpais.com/resizer/b4k2_Mm3qO3GQPDOowsCpFc4PuM=/414x0/filters:focal(812x675:822x685)/cloudfront-eu-central-1.images.arcpublishing.com/prisa/7UK726HH6VBMRLBTIFWKTKPXXU.jpg">
            <a:extLst>
              <a:ext uri="{FF2B5EF4-FFF2-40B4-BE49-F238E27FC236}">
                <a16:creationId xmlns:a16="http://schemas.microsoft.com/office/drawing/2014/main" id="{27AB2916-C161-4AFC-9371-CB98763BF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8193" y="1081549"/>
            <a:ext cx="1631960" cy="136203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81D9F3A3-F86B-48BB-BC37-4D7F33CD1E5A}"/>
              </a:ext>
            </a:extLst>
          </p:cNvPr>
          <p:cNvSpPr/>
          <p:nvPr/>
        </p:nvSpPr>
        <p:spPr>
          <a:xfrm>
            <a:off x="4975004" y="1081549"/>
            <a:ext cx="3289955" cy="206447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Grant: Best fit to </a:t>
            </a:r>
            <a:r>
              <a:rPr lang="fr-FR" dirty="0" err="1"/>
              <a:t>advance</a:t>
            </a:r>
            <a:r>
              <a:rPr lang="fr-FR" dirty="0"/>
              <a:t> </a:t>
            </a:r>
            <a:r>
              <a:rPr lang="fr-FR" dirty="0" err="1"/>
              <a:t>research</a:t>
            </a:r>
            <a:r>
              <a:rPr lang="fr-FR" dirty="0"/>
              <a:t> and knowledge </a:t>
            </a:r>
            <a:r>
              <a:rPr lang="fr-FR" dirty="0" err="1"/>
              <a:t>broadly</a:t>
            </a:r>
            <a:r>
              <a:rPr lang="fr-FR" dirty="0"/>
              <a:t>  </a:t>
            </a:r>
          </a:p>
        </p:txBody>
      </p:sp>
      <p:sp>
        <p:nvSpPr>
          <p:cNvPr id="7" name="Ellipse 6">
            <a:extLst>
              <a:ext uri="{FF2B5EF4-FFF2-40B4-BE49-F238E27FC236}">
                <a16:creationId xmlns:a16="http://schemas.microsoft.com/office/drawing/2014/main" id="{A8629C31-CE4B-4B05-8CB0-0E466B124B0B}"/>
              </a:ext>
            </a:extLst>
          </p:cNvPr>
          <p:cNvSpPr/>
          <p:nvPr/>
        </p:nvSpPr>
        <p:spPr>
          <a:xfrm>
            <a:off x="2545153" y="3768110"/>
            <a:ext cx="3289955" cy="173453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Prize</a:t>
            </a:r>
            <a:r>
              <a:rPr lang="fr-FR" dirty="0"/>
              <a:t>: Best fit to support a </a:t>
            </a:r>
            <a:r>
              <a:rPr lang="fr-FR" dirty="0" err="1"/>
              <a:t>specific</a:t>
            </a:r>
            <a:r>
              <a:rPr lang="fr-FR" dirty="0"/>
              <a:t> </a:t>
            </a:r>
            <a:r>
              <a:rPr lang="fr-FR" dirty="0" err="1"/>
              <a:t>product</a:t>
            </a:r>
            <a:r>
              <a:rPr lang="fr-FR" dirty="0"/>
              <a:t> </a:t>
            </a:r>
            <a:r>
              <a:rPr lang="fr-FR" dirty="0" err="1"/>
              <a:t>development</a:t>
            </a:r>
            <a:r>
              <a:rPr lang="fr-FR" dirty="0"/>
              <a:t> and diffusion </a:t>
            </a:r>
          </a:p>
        </p:txBody>
      </p:sp>
    </p:spTree>
    <p:extLst>
      <p:ext uri="{BB962C8B-B14F-4D97-AF65-F5344CB8AC3E}">
        <p14:creationId xmlns:p14="http://schemas.microsoft.com/office/powerpoint/2010/main" val="25693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08D0A24-A585-4189-AEE9-4AE2EB3AC636}"/>
              </a:ext>
            </a:extLst>
          </p:cNvPr>
          <p:cNvSpPr>
            <a:spLocks noGrp="1"/>
          </p:cNvSpPr>
          <p:nvPr>
            <p:ph type="title"/>
          </p:nvPr>
        </p:nvSpPr>
        <p:spPr>
          <a:xfrm>
            <a:off x="1" y="108022"/>
            <a:ext cx="10325265" cy="831252"/>
          </a:xfrm>
        </p:spPr>
        <p:txBody>
          <a:bodyPr>
            <a:normAutofit fontScale="90000"/>
          </a:bodyPr>
          <a:lstStyle/>
          <a:p>
            <a:pPr>
              <a:defRPr/>
            </a:pPr>
            <a:r>
              <a:rPr lang="fr-FR" sz="2482" dirty="0"/>
              <a:t>Framework – multiple areas of intervention, social </a:t>
            </a:r>
            <a:r>
              <a:rPr lang="fr-FR" sz="2482" dirty="0" err="1"/>
              <a:t>experiment</a:t>
            </a:r>
            <a:r>
              <a:rPr lang="fr-FR" sz="2482" dirty="0"/>
              <a:t>, coordination </a:t>
            </a:r>
          </a:p>
        </p:txBody>
      </p:sp>
      <p:pic>
        <p:nvPicPr>
          <p:cNvPr id="22531" name="Picture 62">
            <a:extLst>
              <a:ext uri="{FF2B5EF4-FFF2-40B4-BE49-F238E27FC236}">
                <a16:creationId xmlns:a16="http://schemas.microsoft.com/office/drawing/2014/main" id="{DADCDA20-1734-4CE7-90CA-EF0B61B3F6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6866" y="8594"/>
            <a:ext cx="1882858" cy="8303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9BA7D21-5ED2-421C-AF68-57CB7A8DE16E}"/>
              </a:ext>
            </a:extLst>
          </p:cNvPr>
          <p:cNvSpPr/>
          <p:nvPr/>
        </p:nvSpPr>
        <p:spPr>
          <a:xfrm>
            <a:off x="1929437" y="1425665"/>
            <a:ext cx="2579749" cy="68524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Economy</a:t>
            </a:r>
          </a:p>
        </p:txBody>
      </p:sp>
      <p:sp>
        <p:nvSpPr>
          <p:cNvPr id="6" name="Rectangle 5">
            <a:extLst>
              <a:ext uri="{FF2B5EF4-FFF2-40B4-BE49-F238E27FC236}">
                <a16:creationId xmlns:a16="http://schemas.microsoft.com/office/drawing/2014/main" id="{E0A2B954-5780-4EB8-82B0-E585AF8CE3BF}"/>
              </a:ext>
            </a:extLst>
          </p:cNvPr>
          <p:cNvSpPr/>
          <p:nvPr/>
        </p:nvSpPr>
        <p:spPr>
          <a:xfrm>
            <a:off x="4863006" y="1425665"/>
            <a:ext cx="2579749" cy="68524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Technology &amp; </a:t>
            </a:r>
            <a:r>
              <a:rPr lang="fr-FR" sz="1805" dirty="0" err="1">
                <a:solidFill>
                  <a:schemeClr val="tx1"/>
                </a:solidFill>
                <a:latin typeface="Arial Narrow" panose="020B0606020202030204" pitchFamily="34" charset="0"/>
              </a:rPr>
              <a:t>complementary</a:t>
            </a:r>
            <a:r>
              <a:rPr lang="fr-FR" sz="1805" dirty="0">
                <a:solidFill>
                  <a:schemeClr val="tx1"/>
                </a:solidFill>
                <a:latin typeface="Arial Narrow" panose="020B0606020202030204" pitchFamily="34" charset="0"/>
              </a:rPr>
              <a:t> infrastructures </a:t>
            </a:r>
          </a:p>
        </p:txBody>
      </p:sp>
      <p:sp>
        <p:nvSpPr>
          <p:cNvPr id="7" name="Rectangle 6">
            <a:extLst>
              <a:ext uri="{FF2B5EF4-FFF2-40B4-BE49-F238E27FC236}">
                <a16:creationId xmlns:a16="http://schemas.microsoft.com/office/drawing/2014/main" id="{7D6657CF-DADC-401C-8E9E-7B9096588C50}"/>
              </a:ext>
            </a:extLst>
          </p:cNvPr>
          <p:cNvSpPr/>
          <p:nvPr/>
        </p:nvSpPr>
        <p:spPr>
          <a:xfrm>
            <a:off x="7795678" y="1425665"/>
            <a:ext cx="2579749" cy="685245"/>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Social practices (</a:t>
            </a:r>
            <a:r>
              <a:rPr lang="fr-FR" sz="1805" dirty="0" err="1">
                <a:solidFill>
                  <a:schemeClr val="tx1"/>
                </a:solidFill>
                <a:latin typeface="Arial Narrow" panose="020B0606020202030204" pitchFamily="34" charset="0"/>
              </a:rPr>
              <a:t>norms</a:t>
            </a:r>
            <a:r>
              <a:rPr lang="fr-FR" sz="1805" dirty="0">
                <a:solidFill>
                  <a:schemeClr val="tx1"/>
                </a:solidFill>
                <a:latin typeface="Arial Narrow" panose="020B0606020202030204" pitchFamily="34" charset="0"/>
              </a:rPr>
              <a:t>)</a:t>
            </a:r>
          </a:p>
        </p:txBody>
      </p:sp>
      <p:cxnSp>
        <p:nvCxnSpPr>
          <p:cNvPr id="9" name="Connecteur droit avec flèche 8">
            <a:extLst>
              <a:ext uri="{FF2B5EF4-FFF2-40B4-BE49-F238E27FC236}">
                <a16:creationId xmlns:a16="http://schemas.microsoft.com/office/drawing/2014/main" id="{E8A82CC4-5B96-444D-95D6-9F78C41B2ECC}"/>
              </a:ext>
            </a:extLst>
          </p:cNvPr>
          <p:cNvCxnSpPr/>
          <p:nvPr/>
        </p:nvCxnSpPr>
        <p:spPr>
          <a:xfrm flipH="1">
            <a:off x="2713216" y="2196901"/>
            <a:ext cx="506096" cy="286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C86BD8C3-FBCD-4035-A081-9B85D4BA8432}"/>
              </a:ext>
            </a:extLst>
          </p:cNvPr>
          <p:cNvCxnSpPr/>
          <p:nvPr/>
        </p:nvCxnSpPr>
        <p:spPr>
          <a:xfrm>
            <a:off x="3219312" y="2196901"/>
            <a:ext cx="362777" cy="286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BDBB611-5AB4-4EB6-BC27-9E917D11CAE2}"/>
              </a:ext>
            </a:extLst>
          </p:cNvPr>
          <p:cNvSpPr/>
          <p:nvPr/>
        </p:nvSpPr>
        <p:spPr>
          <a:xfrm>
            <a:off x="1812095" y="2569532"/>
            <a:ext cx="1101768" cy="1246879"/>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a:t>
            </a:r>
            <a:r>
              <a:rPr lang="fr-FR" sz="1805" dirty="0" err="1">
                <a:solidFill>
                  <a:schemeClr val="tx1"/>
                </a:solidFill>
                <a:latin typeface="Arial Narrow" panose="020B0606020202030204" pitchFamily="34" charset="0"/>
              </a:rPr>
              <a:t>market</a:t>
            </a:r>
            <a:r>
              <a:rPr lang="fr-FR" sz="1805" dirty="0">
                <a:solidFill>
                  <a:schemeClr val="tx1"/>
                </a:solidFill>
                <a:latin typeface="Arial Narrow" panose="020B0606020202030204" pitchFamily="34" charset="0"/>
              </a:rPr>
              <a:t>) </a:t>
            </a:r>
            <a:r>
              <a:rPr lang="fr-FR" sz="1805" dirty="0" err="1">
                <a:solidFill>
                  <a:schemeClr val="tx1"/>
                </a:solidFill>
                <a:latin typeface="Arial Narrow" panose="020B0606020202030204" pitchFamily="34" charset="0"/>
              </a:rPr>
              <a:t>Tax</a:t>
            </a:r>
            <a:endParaRPr lang="fr-FR" sz="1805" dirty="0">
              <a:solidFill>
                <a:schemeClr val="tx1"/>
              </a:solidFill>
              <a:latin typeface="Arial Narrow" panose="020B0606020202030204" pitchFamily="34" charset="0"/>
            </a:endParaRPr>
          </a:p>
          <a:p>
            <a:pPr algn="ctr">
              <a:defRPr/>
            </a:pPr>
            <a:r>
              <a:rPr lang="fr-FR" sz="1128" b="1" i="1" dirty="0" err="1">
                <a:solidFill>
                  <a:srgbClr val="FF0000"/>
                </a:solidFill>
                <a:latin typeface="Arial Narrow" panose="020B0606020202030204" pitchFamily="34" charset="0"/>
              </a:rPr>
              <a:t>We</a:t>
            </a:r>
            <a:r>
              <a:rPr lang="fr-FR" sz="1128" b="1" i="1" dirty="0">
                <a:solidFill>
                  <a:srgbClr val="FF0000"/>
                </a:solidFill>
                <a:latin typeface="Arial Narrow" panose="020B0606020202030204" pitchFamily="34" charset="0"/>
              </a:rPr>
              <a:t> </a:t>
            </a:r>
            <a:r>
              <a:rPr lang="fr-FR" sz="1128" b="1" i="1" dirty="0" err="1">
                <a:solidFill>
                  <a:srgbClr val="FF0000"/>
                </a:solidFill>
                <a:latin typeface="Arial Narrow" panose="020B0606020202030204" pitchFamily="34" charset="0"/>
              </a:rPr>
              <a:t>need</a:t>
            </a:r>
            <a:r>
              <a:rPr lang="fr-FR" sz="1128" b="1" i="1" dirty="0">
                <a:solidFill>
                  <a:srgbClr val="FF0000"/>
                </a:solidFill>
                <a:latin typeface="Arial Narrow" panose="020B0606020202030204" pitchFamily="34" charset="0"/>
              </a:rPr>
              <a:t> to </a:t>
            </a:r>
            <a:r>
              <a:rPr lang="fr-FR" sz="1128" b="1" i="1" dirty="0" err="1">
                <a:solidFill>
                  <a:srgbClr val="FF0000"/>
                </a:solidFill>
                <a:latin typeface="Arial Narrow" panose="020B0606020202030204" pitchFamily="34" charset="0"/>
              </a:rPr>
              <a:t>pay</a:t>
            </a:r>
            <a:r>
              <a:rPr lang="fr-FR" sz="1128" b="1" i="1" dirty="0">
                <a:solidFill>
                  <a:srgbClr val="FF0000"/>
                </a:solidFill>
                <a:latin typeface="Arial Narrow" panose="020B0606020202030204" pitchFamily="34" charset="0"/>
              </a:rPr>
              <a:t> for </a:t>
            </a:r>
            <a:r>
              <a:rPr lang="fr-FR" sz="1128" b="1" i="1" dirty="0" err="1">
                <a:solidFill>
                  <a:srgbClr val="FF0000"/>
                </a:solidFill>
                <a:latin typeface="Arial Narrow" panose="020B0606020202030204" pitchFamily="34" charset="0"/>
              </a:rPr>
              <a:t>what</a:t>
            </a:r>
            <a:r>
              <a:rPr lang="fr-FR" sz="1128" b="1" i="1" dirty="0">
                <a:solidFill>
                  <a:srgbClr val="FF0000"/>
                </a:solidFill>
                <a:latin typeface="Arial Narrow" panose="020B0606020202030204" pitchFamily="34" charset="0"/>
              </a:rPr>
              <a:t> </a:t>
            </a:r>
            <a:r>
              <a:rPr lang="fr-FR" sz="1128" b="1" i="1" dirty="0" err="1">
                <a:solidFill>
                  <a:srgbClr val="FF0000"/>
                </a:solidFill>
                <a:latin typeface="Arial Narrow" panose="020B0606020202030204" pitchFamily="34" charset="0"/>
              </a:rPr>
              <a:t>we</a:t>
            </a:r>
            <a:r>
              <a:rPr lang="fr-FR" sz="1128" b="1" i="1" dirty="0">
                <a:solidFill>
                  <a:srgbClr val="FF0000"/>
                </a:solidFill>
                <a:latin typeface="Arial Narrow" panose="020B0606020202030204" pitchFamily="34" charset="0"/>
              </a:rPr>
              <a:t> use</a:t>
            </a:r>
          </a:p>
        </p:txBody>
      </p:sp>
      <p:sp>
        <p:nvSpPr>
          <p:cNvPr id="13" name="Rectangle 12">
            <a:extLst>
              <a:ext uri="{FF2B5EF4-FFF2-40B4-BE49-F238E27FC236}">
                <a16:creationId xmlns:a16="http://schemas.microsoft.com/office/drawing/2014/main" id="{C98853E4-D74B-4AE0-B4F7-EFFE530A3538}"/>
              </a:ext>
            </a:extLst>
          </p:cNvPr>
          <p:cNvSpPr/>
          <p:nvPr/>
        </p:nvSpPr>
        <p:spPr>
          <a:xfrm>
            <a:off x="3094803" y="2569532"/>
            <a:ext cx="1108934" cy="83125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a:t>
            </a:r>
            <a:r>
              <a:rPr lang="fr-FR" sz="1805" dirty="0" err="1">
                <a:solidFill>
                  <a:schemeClr val="tx1"/>
                </a:solidFill>
                <a:latin typeface="Arial Narrow" panose="020B0606020202030204" pitchFamily="34" charset="0"/>
              </a:rPr>
              <a:t>governmt</a:t>
            </a:r>
            <a:r>
              <a:rPr lang="fr-FR" sz="1805" dirty="0">
                <a:solidFill>
                  <a:schemeClr val="tx1"/>
                </a:solidFill>
                <a:latin typeface="Arial Narrow" panose="020B0606020202030204" pitchFamily="34" charset="0"/>
              </a:rPr>
              <a:t>)</a:t>
            </a:r>
          </a:p>
          <a:p>
            <a:pPr algn="ctr">
              <a:defRPr/>
            </a:pPr>
            <a:r>
              <a:rPr lang="fr-FR" sz="1805" dirty="0" err="1">
                <a:solidFill>
                  <a:schemeClr val="tx1"/>
                </a:solidFill>
                <a:latin typeface="Arial Narrow" panose="020B0606020202030204" pitchFamily="34" charset="0"/>
              </a:rPr>
              <a:t>Regulation</a:t>
            </a:r>
            <a:r>
              <a:rPr lang="fr-FR" sz="1805" dirty="0">
                <a:solidFill>
                  <a:schemeClr val="tx1"/>
                </a:solidFill>
                <a:latin typeface="Arial Narrow" panose="020B0606020202030204" pitchFamily="34" charset="0"/>
              </a:rPr>
              <a:t> </a:t>
            </a:r>
          </a:p>
        </p:txBody>
      </p:sp>
      <p:cxnSp>
        <p:nvCxnSpPr>
          <p:cNvPr id="15" name="Connecteur droit avec flèche 14">
            <a:extLst>
              <a:ext uri="{FF2B5EF4-FFF2-40B4-BE49-F238E27FC236}">
                <a16:creationId xmlns:a16="http://schemas.microsoft.com/office/drawing/2014/main" id="{2226D737-123B-4591-9549-7FE087D09526}"/>
              </a:ext>
            </a:extLst>
          </p:cNvPr>
          <p:cNvCxnSpPr/>
          <p:nvPr/>
        </p:nvCxnSpPr>
        <p:spPr>
          <a:xfrm flipH="1">
            <a:off x="5608267" y="2196901"/>
            <a:ext cx="458622" cy="286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6A188A8D-B220-40E0-825F-9DEA9AB51EC9}"/>
              </a:ext>
            </a:extLst>
          </p:cNvPr>
          <p:cNvSpPr/>
          <p:nvPr/>
        </p:nvSpPr>
        <p:spPr>
          <a:xfrm>
            <a:off x="4738497" y="2569532"/>
            <a:ext cx="1328392" cy="831252"/>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‘Push’ – R&amp;D subsidies </a:t>
            </a:r>
          </a:p>
          <a:p>
            <a:pPr algn="ctr">
              <a:defRPr/>
            </a:pPr>
            <a:r>
              <a:rPr lang="fr-FR" sz="1805" dirty="0">
                <a:solidFill>
                  <a:schemeClr val="tx1"/>
                </a:solidFill>
                <a:latin typeface="Arial Narrow" panose="020B0606020202030204" pitchFamily="34" charset="0"/>
              </a:rPr>
              <a:t>ARPA</a:t>
            </a:r>
          </a:p>
        </p:txBody>
      </p:sp>
      <p:sp>
        <p:nvSpPr>
          <p:cNvPr id="17" name="Rectangle 16">
            <a:extLst>
              <a:ext uri="{FF2B5EF4-FFF2-40B4-BE49-F238E27FC236}">
                <a16:creationId xmlns:a16="http://schemas.microsoft.com/office/drawing/2014/main" id="{3BA9C055-E6BE-4B34-BFB0-A8B1A80284BA}"/>
              </a:ext>
            </a:extLst>
          </p:cNvPr>
          <p:cNvSpPr/>
          <p:nvPr/>
        </p:nvSpPr>
        <p:spPr>
          <a:xfrm>
            <a:off x="6238872" y="2569532"/>
            <a:ext cx="1203883" cy="831252"/>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‘Pull’ – AMC, PPI </a:t>
            </a:r>
          </a:p>
        </p:txBody>
      </p:sp>
      <p:cxnSp>
        <p:nvCxnSpPr>
          <p:cNvPr id="19" name="Connecteur droit avec flèche 18">
            <a:extLst>
              <a:ext uri="{FF2B5EF4-FFF2-40B4-BE49-F238E27FC236}">
                <a16:creationId xmlns:a16="http://schemas.microsoft.com/office/drawing/2014/main" id="{250593C1-D4D0-4779-B970-0C3139D08769}"/>
              </a:ext>
            </a:extLst>
          </p:cNvPr>
          <p:cNvCxnSpPr/>
          <p:nvPr/>
        </p:nvCxnSpPr>
        <p:spPr>
          <a:xfrm>
            <a:off x="6152881" y="2196901"/>
            <a:ext cx="324260" cy="286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179B056E-575F-435C-A2B0-FC8CB9320BE9}"/>
              </a:ext>
            </a:extLst>
          </p:cNvPr>
          <p:cNvCxnSpPr>
            <a:cxnSpLocks/>
          </p:cNvCxnSpPr>
          <p:nvPr/>
        </p:nvCxnSpPr>
        <p:spPr>
          <a:xfrm flipH="1">
            <a:off x="8722776" y="2196901"/>
            <a:ext cx="353820" cy="286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A55B1142-0485-4733-87E6-031D9B232CCC}"/>
              </a:ext>
            </a:extLst>
          </p:cNvPr>
          <p:cNvCxnSpPr/>
          <p:nvPr/>
        </p:nvCxnSpPr>
        <p:spPr>
          <a:xfrm>
            <a:off x="9085553" y="2153906"/>
            <a:ext cx="421001" cy="3726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E10097E9-1FA2-4B41-B8D3-8D103BF7BFB9}"/>
              </a:ext>
            </a:extLst>
          </p:cNvPr>
          <p:cNvSpPr/>
          <p:nvPr/>
        </p:nvSpPr>
        <p:spPr>
          <a:xfrm>
            <a:off x="9142881" y="2569532"/>
            <a:ext cx="1203883" cy="831252"/>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err="1">
                <a:solidFill>
                  <a:schemeClr val="tx1"/>
                </a:solidFill>
                <a:latin typeface="Arial Narrow" panose="020B0606020202030204" pitchFamily="34" charset="0"/>
              </a:rPr>
              <a:t>Nudges</a:t>
            </a:r>
            <a:r>
              <a:rPr lang="fr-FR" sz="1805" dirty="0">
                <a:solidFill>
                  <a:schemeClr val="tx1"/>
                </a:solidFill>
                <a:latin typeface="Arial Narrow" panose="020B0606020202030204" pitchFamily="34" charset="0"/>
              </a:rPr>
              <a:t> and </a:t>
            </a:r>
            <a:r>
              <a:rPr lang="fr-FR" sz="1805" dirty="0" err="1">
                <a:solidFill>
                  <a:schemeClr val="tx1"/>
                </a:solidFill>
                <a:latin typeface="Arial Narrow" panose="020B0606020202030204" pitchFamily="34" charset="0"/>
              </a:rPr>
              <a:t>awareness</a:t>
            </a:r>
            <a:endParaRPr lang="fr-FR" sz="1805" dirty="0">
              <a:solidFill>
                <a:schemeClr val="tx1"/>
              </a:solidFill>
              <a:latin typeface="Arial Narrow" panose="020B0606020202030204" pitchFamily="34" charset="0"/>
            </a:endParaRPr>
          </a:p>
        </p:txBody>
      </p:sp>
      <p:sp>
        <p:nvSpPr>
          <p:cNvPr id="29" name="Rectangle 28">
            <a:extLst>
              <a:ext uri="{FF2B5EF4-FFF2-40B4-BE49-F238E27FC236}">
                <a16:creationId xmlns:a16="http://schemas.microsoft.com/office/drawing/2014/main" id="{C66D3B8E-F46B-4E6F-A68E-76D5F522EA58}"/>
              </a:ext>
            </a:extLst>
          </p:cNvPr>
          <p:cNvSpPr/>
          <p:nvPr/>
        </p:nvSpPr>
        <p:spPr>
          <a:xfrm>
            <a:off x="9020163" y="4694242"/>
            <a:ext cx="3152131" cy="2155165"/>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31" b="1" dirty="0">
                <a:solidFill>
                  <a:schemeClr val="tx1"/>
                </a:solidFill>
                <a:latin typeface="Arial Narrow" panose="020B0606020202030204" pitchFamily="34" charset="0"/>
              </a:rPr>
              <a:t>TIP as an </a:t>
            </a:r>
            <a:r>
              <a:rPr lang="fr-FR" sz="2031" b="1" dirty="0" err="1">
                <a:solidFill>
                  <a:schemeClr val="tx1"/>
                </a:solidFill>
                <a:latin typeface="Arial Narrow" panose="020B0606020202030204" pitchFamily="34" charset="0"/>
              </a:rPr>
              <a:t>experiment</a:t>
            </a:r>
            <a:r>
              <a:rPr lang="fr-FR" sz="2031" b="1" dirty="0">
                <a:solidFill>
                  <a:schemeClr val="tx1"/>
                </a:solidFill>
                <a:latin typeface="Arial Narrow" panose="020B0606020202030204" pitchFamily="34" charset="0"/>
              </a:rPr>
              <a:t> </a:t>
            </a:r>
          </a:p>
          <a:p>
            <a:pPr algn="ctr">
              <a:defRPr/>
            </a:pPr>
            <a:r>
              <a:rPr lang="fr-FR" sz="1580" dirty="0" err="1">
                <a:solidFill>
                  <a:schemeClr val="tx1"/>
                </a:solidFill>
                <a:latin typeface="Arial Narrow" panose="020B0606020202030204" pitchFamily="34" charset="0"/>
              </a:rPr>
              <a:t>What</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works</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what</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does</a:t>
            </a:r>
            <a:r>
              <a:rPr lang="fr-FR" sz="1580" dirty="0">
                <a:solidFill>
                  <a:schemeClr val="tx1"/>
                </a:solidFill>
                <a:latin typeface="Arial Narrow" panose="020B0606020202030204" pitchFamily="34" charset="0"/>
              </a:rPr>
              <a:t> not? </a:t>
            </a:r>
            <a:r>
              <a:rPr lang="fr-FR" sz="1580" dirty="0" err="1">
                <a:solidFill>
                  <a:schemeClr val="tx1"/>
                </a:solidFill>
                <a:latin typeface="Arial Narrow" panose="020B0606020202030204" pitchFamily="34" charset="0"/>
              </a:rPr>
              <a:t>What</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should</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be</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emphasized</a:t>
            </a:r>
            <a:r>
              <a:rPr lang="fr-FR" sz="1580" dirty="0">
                <a:solidFill>
                  <a:schemeClr val="tx1"/>
                </a:solidFill>
                <a:latin typeface="Arial Narrow" panose="020B0606020202030204" pitchFamily="34" charset="0"/>
              </a:rPr>
              <a:t>?</a:t>
            </a:r>
          </a:p>
          <a:p>
            <a:pPr algn="ctr">
              <a:defRPr/>
            </a:pPr>
            <a:r>
              <a:rPr lang="fr-FR" sz="2031" b="1" dirty="0">
                <a:solidFill>
                  <a:schemeClr val="tx1"/>
                </a:solidFill>
                <a:latin typeface="Arial Narrow" panose="020B0606020202030204" pitchFamily="34" charset="0"/>
              </a:rPr>
              <a:t>TIP as a big </a:t>
            </a:r>
            <a:r>
              <a:rPr lang="fr-FR" sz="2031" b="1" dirty="0" err="1">
                <a:solidFill>
                  <a:schemeClr val="tx1"/>
                </a:solidFill>
                <a:latin typeface="Arial Narrow" panose="020B0606020202030204" pitchFamily="34" charset="0"/>
              </a:rPr>
              <a:t>coordinated</a:t>
            </a:r>
            <a:r>
              <a:rPr lang="fr-FR" sz="2031" b="1" dirty="0">
                <a:solidFill>
                  <a:schemeClr val="tx1"/>
                </a:solidFill>
                <a:latin typeface="Arial Narrow" panose="020B0606020202030204" pitchFamily="34" charset="0"/>
              </a:rPr>
              <a:t> push</a:t>
            </a:r>
          </a:p>
          <a:p>
            <a:pPr algn="ctr">
              <a:defRPr/>
            </a:pPr>
            <a:r>
              <a:rPr lang="fr-FR" sz="2031" b="1" dirty="0">
                <a:solidFill>
                  <a:schemeClr val="tx1"/>
                </a:solidFill>
                <a:latin typeface="Arial Narrow" panose="020B0606020202030204" pitchFamily="34" charset="0"/>
              </a:rPr>
              <a:t>Optimal </a:t>
            </a:r>
            <a:r>
              <a:rPr lang="fr-FR" sz="2031" b="1" dirty="0" err="1">
                <a:solidFill>
                  <a:schemeClr val="tx1"/>
                </a:solidFill>
                <a:latin typeface="Arial Narrow" panose="020B0606020202030204" pitchFamily="34" charset="0"/>
              </a:rPr>
              <a:t>level</a:t>
            </a:r>
            <a:r>
              <a:rPr lang="fr-FR" sz="2031" b="1" dirty="0">
                <a:solidFill>
                  <a:schemeClr val="tx1"/>
                </a:solidFill>
                <a:latin typeface="Arial Narrow" panose="020B0606020202030204" pitchFamily="34" charset="0"/>
              </a:rPr>
              <a:t> of intervention</a:t>
            </a:r>
            <a:r>
              <a:rPr lang="fr-FR" sz="1805" b="1" dirty="0">
                <a:solidFill>
                  <a:schemeClr val="tx1"/>
                </a:solidFill>
                <a:latin typeface="Arial Narrow" panose="020B0606020202030204" pitchFamily="34" charset="0"/>
              </a:rPr>
              <a:t> </a:t>
            </a:r>
            <a:r>
              <a:rPr lang="fr-FR" sz="1580" b="1" dirty="0">
                <a:solidFill>
                  <a:schemeClr val="tx1"/>
                </a:solidFill>
                <a:latin typeface="Arial Narrow" panose="020B0606020202030204" pitchFamily="34" charset="0"/>
              </a:rPr>
              <a:t>H</a:t>
            </a:r>
            <a:r>
              <a:rPr lang="fr-FR" sz="1580" dirty="0">
                <a:solidFill>
                  <a:schemeClr val="tx1"/>
                </a:solidFill>
                <a:latin typeface="Arial Narrow" panose="020B0606020202030204" pitchFamily="34" charset="0"/>
              </a:rPr>
              <a:t>ow </a:t>
            </a:r>
            <a:r>
              <a:rPr lang="fr-FR" sz="1580" dirty="0" err="1">
                <a:solidFill>
                  <a:schemeClr val="tx1"/>
                </a:solidFill>
                <a:latin typeface="Arial Narrow" panose="020B0606020202030204" pitchFamily="34" charset="0"/>
              </a:rPr>
              <a:t>many</a:t>
            </a:r>
            <a:r>
              <a:rPr lang="fr-FR" sz="1580" dirty="0">
                <a:solidFill>
                  <a:schemeClr val="tx1"/>
                </a:solidFill>
                <a:latin typeface="Arial Narrow" panose="020B0606020202030204" pitchFamily="34" charset="0"/>
              </a:rPr>
              <a:t> instruments? </a:t>
            </a:r>
          </a:p>
        </p:txBody>
      </p:sp>
      <p:sp>
        <p:nvSpPr>
          <p:cNvPr id="20" name="Rectangle 19">
            <a:extLst>
              <a:ext uri="{FF2B5EF4-FFF2-40B4-BE49-F238E27FC236}">
                <a16:creationId xmlns:a16="http://schemas.microsoft.com/office/drawing/2014/main" id="{4A784FD8-552C-4F82-A742-CA5AE2848064}"/>
              </a:ext>
            </a:extLst>
          </p:cNvPr>
          <p:cNvSpPr/>
          <p:nvPr/>
        </p:nvSpPr>
        <p:spPr>
          <a:xfrm>
            <a:off x="4763578" y="5852442"/>
            <a:ext cx="1203883" cy="831252"/>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Narrative</a:t>
            </a:r>
          </a:p>
          <a:p>
            <a:pPr algn="ctr">
              <a:defRPr/>
            </a:pPr>
            <a:r>
              <a:rPr lang="fr-FR" sz="1805" dirty="0">
                <a:solidFill>
                  <a:schemeClr val="tx1"/>
                </a:solidFill>
                <a:latin typeface="Arial Narrow" panose="020B0606020202030204" pitchFamily="34" charset="0"/>
              </a:rPr>
              <a:t>Finance </a:t>
            </a:r>
          </a:p>
        </p:txBody>
      </p:sp>
      <p:sp>
        <p:nvSpPr>
          <p:cNvPr id="23" name="Rectangle 22">
            <a:extLst>
              <a:ext uri="{FF2B5EF4-FFF2-40B4-BE49-F238E27FC236}">
                <a16:creationId xmlns:a16="http://schemas.microsoft.com/office/drawing/2014/main" id="{CE06980E-0266-487F-ABA4-FC31B82E4C24}"/>
              </a:ext>
            </a:extLst>
          </p:cNvPr>
          <p:cNvSpPr/>
          <p:nvPr/>
        </p:nvSpPr>
        <p:spPr>
          <a:xfrm>
            <a:off x="41205" y="2597300"/>
            <a:ext cx="1446630" cy="173147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580" dirty="0" err="1">
                <a:solidFill>
                  <a:schemeClr val="tx1"/>
                </a:solidFill>
                <a:latin typeface="Arial Narrow" panose="020B0606020202030204" pitchFamily="34" charset="0"/>
              </a:rPr>
              <a:t>Through</a:t>
            </a:r>
            <a:r>
              <a:rPr lang="fr-FR" sz="1580" dirty="0">
                <a:solidFill>
                  <a:schemeClr val="tx1"/>
                </a:solidFill>
                <a:latin typeface="Arial Narrow" panose="020B0606020202030204" pitchFamily="34" charset="0"/>
              </a:rPr>
              <a:t> actions in </a:t>
            </a:r>
            <a:r>
              <a:rPr lang="fr-FR" sz="1580" dirty="0" err="1">
                <a:solidFill>
                  <a:schemeClr val="tx1"/>
                </a:solidFill>
                <a:latin typeface="Arial Narrow" panose="020B0606020202030204" pitchFamily="34" charset="0"/>
              </a:rPr>
              <a:t>these</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different</a:t>
            </a:r>
            <a:r>
              <a:rPr lang="fr-FR" sz="1580" dirty="0">
                <a:solidFill>
                  <a:schemeClr val="tx1"/>
                </a:solidFill>
                <a:latin typeface="Arial Narrow" panose="020B0606020202030204" pitchFamily="34" charset="0"/>
              </a:rPr>
              <a:t> areas – </a:t>
            </a:r>
            <a:r>
              <a:rPr lang="fr-FR" sz="1580" dirty="0" err="1">
                <a:solidFill>
                  <a:schemeClr val="tx1"/>
                </a:solidFill>
                <a:latin typeface="Arial Narrow" panose="020B0606020202030204" pitchFamily="34" charset="0"/>
              </a:rPr>
              <a:t>engaging</a:t>
            </a:r>
            <a:r>
              <a:rPr lang="fr-FR" sz="1580" dirty="0">
                <a:solidFill>
                  <a:schemeClr val="tx1"/>
                </a:solidFill>
                <a:latin typeface="Arial Narrow" panose="020B0606020202030204" pitchFamily="34" charset="0"/>
              </a:rPr>
              <a:t> agents </a:t>
            </a:r>
            <a:r>
              <a:rPr lang="fr-FR" sz="1580" dirty="0" err="1">
                <a:solidFill>
                  <a:schemeClr val="tx1"/>
                </a:solidFill>
                <a:latin typeface="Arial Narrow" panose="020B0606020202030204" pitchFamily="34" charset="0"/>
              </a:rPr>
              <a:t>into</a:t>
            </a:r>
            <a:r>
              <a:rPr lang="fr-FR" sz="1580" dirty="0">
                <a:solidFill>
                  <a:schemeClr val="tx1"/>
                </a:solidFill>
                <a:latin typeface="Arial Narrow" panose="020B0606020202030204" pitchFamily="34" charset="0"/>
              </a:rPr>
              <a:t> a process of transformation</a:t>
            </a:r>
            <a:r>
              <a:rPr lang="fr-FR" sz="2257" dirty="0">
                <a:solidFill>
                  <a:schemeClr val="tx1"/>
                </a:solidFill>
                <a:latin typeface="Arial Narrow" panose="020B0606020202030204" pitchFamily="34" charset="0"/>
              </a:rPr>
              <a:t> </a:t>
            </a:r>
            <a:endParaRPr lang="fr-FR" sz="1805" dirty="0">
              <a:solidFill>
                <a:schemeClr val="tx1"/>
              </a:solidFill>
              <a:latin typeface="Arial Narrow" panose="020B0606020202030204" pitchFamily="34" charset="0"/>
            </a:endParaRPr>
          </a:p>
        </p:txBody>
      </p:sp>
      <p:sp>
        <p:nvSpPr>
          <p:cNvPr id="24" name="Rectangle 23">
            <a:extLst>
              <a:ext uri="{FF2B5EF4-FFF2-40B4-BE49-F238E27FC236}">
                <a16:creationId xmlns:a16="http://schemas.microsoft.com/office/drawing/2014/main" id="{94FC9E51-4F05-4762-940E-E5BEA13F1891}"/>
              </a:ext>
            </a:extLst>
          </p:cNvPr>
          <p:cNvSpPr/>
          <p:nvPr/>
        </p:nvSpPr>
        <p:spPr>
          <a:xfrm>
            <a:off x="1" y="1425665"/>
            <a:ext cx="1446630" cy="685245"/>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580" dirty="0">
                <a:solidFill>
                  <a:schemeClr val="tx1"/>
                </a:solidFill>
                <a:latin typeface="Arial Narrow" panose="020B0606020202030204" pitchFamily="34" charset="0"/>
              </a:rPr>
              <a:t>Four areas of intervention</a:t>
            </a:r>
            <a:r>
              <a:rPr lang="fr-FR" sz="2257" dirty="0">
                <a:solidFill>
                  <a:schemeClr val="tx1"/>
                </a:solidFill>
                <a:latin typeface="Arial Narrow" panose="020B0606020202030204" pitchFamily="34" charset="0"/>
              </a:rPr>
              <a:t> </a:t>
            </a:r>
            <a:endParaRPr lang="fr-FR" sz="1805" dirty="0">
              <a:solidFill>
                <a:schemeClr val="tx1"/>
              </a:solidFill>
              <a:latin typeface="Arial Narrow" panose="020B0606020202030204" pitchFamily="34" charset="0"/>
            </a:endParaRPr>
          </a:p>
        </p:txBody>
      </p:sp>
      <p:sp>
        <p:nvSpPr>
          <p:cNvPr id="25" name="Rectangle 24">
            <a:extLst>
              <a:ext uri="{FF2B5EF4-FFF2-40B4-BE49-F238E27FC236}">
                <a16:creationId xmlns:a16="http://schemas.microsoft.com/office/drawing/2014/main" id="{660BC95D-3263-4ACB-B758-B6B37EF51996}"/>
              </a:ext>
            </a:extLst>
          </p:cNvPr>
          <p:cNvSpPr/>
          <p:nvPr/>
        </p:nvSpPr>
        <p:spPr>
          <a:xfrm>
            <a:off x="9142881" y="3543208"/>
            <a:ext cx="1419757" cy="831252"/>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err="1">
                <a:solidFill>
                  <a:schemeClr val="tx1"/>
                </a:solidFill>
                <a:latin typeface="Arial Narrow" panose="020B0606020202030204" pitchFamily="34" charset="0"/>
              </a:rPr>
              <a:t>Does</a:t>
            </a:r>
            <a:r>
              <a:rPr lang="fr-FR" sz="1805" dirty="0">
                <a:solidFill>
                  <a:schemeClr val="tx1"/>
                </a:solidFill>
                <a:latin typeface="Arial Narrow" panose="020B0606020202030204" pitchFamily="34" charset="0"/>
              </a:rPr>
              <a:t> </a:t>
            </a:r>
            <a:r>
              <a:rPr lang="fr-FR" sz="1805" dirty="0" err="1">
                <a:solidFill>
                  <a:schemeClr val="tx1"/>
                </a:solidFill>
                <a:latin typeface="Arial Narrow" panose="020B0606020202030204" pitchFamily="34" charset="0"/>
              </a:rPr>
              <a:t>it</a:t>
            </a:r>
            <a:r>
              <a:rPr lang="fr-FR" sz="1805" dirty="0">
                <a:solidFill>
                  <a:schemeClr val="tx1"/>
                </a:solidFill>
                <a:latin typeface="Arial Narrow" panose="020B0606020202030204" pitchFamily="34" charset="0"/>
              </a:rPr>
              <a:t> </a:t>
            </a:r>
            <a:r>
              <a:rPr lang="fr-FR" sz="1805" dirty="0" err="1">
                <a:solidFill>
                  <a:schemeClr val="tx1"/>
                </a:solidFill>
                <a:latin typeface="Arial Narrow" panose="020B0606020202030204" pitchFamily="34" charset="0"/>
              </a:rPr>
              <a:t>involve</a:t>
            </a:r>
            <a:r>
              <a:rPr lang="fr-FR" sz="1805" dirty="0">
                <a:solidFill>
                  <a:schemeClr val="tx1"/>
                </a:solidFill>
                <a:latin typeface="Arial Narrow" panose="020B0606020202030204" pitchFamily="34" charset="0"/>
              </a:rPr>
              <a:t> coordination </a:t>
            </a:r>
            <a:r>
              <a:rPr lang="fr-FR" sz="1805" dirty="0" err="1">
                <a:solidFill>
                  <a:schemeClr val="tx1"/>
                </a:solidFill>
                <a:latin typeface="Arial Narrow" panose="020B0606020202030204" pitchFamily="34" charset="0"/>
              </a:rPr>
              <a:t>benefits</a:t>
            </a:r>
            <a:r>
              <a:rPr lang="fr-FR" sz="1805" dirty="0">
                <a:solidFill>
                  <a:schemeClr val="tx1"/>
                </a:solidFill>
                <a:latin typeface="Arial Narrow" panose="020B0606020202030204" pitchFamily="34" charset="0"/>
              </a:rPr>
              <a:t>?</a:t>
            </a:r>
          </a:p>
        </p:txBody>
      </p:sp>
      <p:sp>
        <p:nvSpPr>
          <p:cNvPr id="28" name="Rectangle 27">
            <a:extLst>
              <a:ext uri="{FF2B5EF4-FFF2-40B4-BE49-F238E27FC236}">
                <a16:creationId xmlns:a16="http://schemas.microsoft.com/office/drawing/2014/main" id="{84176749-8929-4AA2-B193-3CCBD85A44A2}"/>
              </a:ext>
            </a:extLst>
          </p:cNvPr>
          <p:cNvSpPr/>
          <p:nvPr/>
        </p:nvSpPr>
        <p:spPr>
          <a:xfrm>
            <a:off x="2196935" y="5356198"/>
            <a:ext cx="1734495" cy="83125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Redistributive </a:t>
            </a:r>
            <a:r>
              <a:rPr lang="fr-FR" sz="1805" dirty="0" err="1">
                <a:solidFill>
                  <a:schemeClr val="tx1"/>
                </a:solidFill>
                <a:latin typeface="Arial Narrow" panose="020B0606020202030204" pitchFamily="34" charset="0"/>
              </a:rPr>
              <a:t>effects</a:t>
            </a:r>
            <a:r>
              <a:rPr lang="fr-FR" sz="1805" dirty="0">
                <a:solidFill>
                  <a:schemeClr val="tx1"/>
                </a:solidFill>
                <a:latin typeface="Arial Narrow" panose="020B0606020202030204" pitchFamily="34" charset="0"/>
              </a:rPr>
              <a:t> – winners &amp; losers </a:t>
            </a:r>
          </a:p>
        </p:txBody>
      </p:sp>
      <p:sp>
        <p:nvSpPr>
          <p:cNvPr id="30" name="Rectangle 29">
            <a:extLst>
              <a:ext uri="{FF2B5EF4-FFF2-40B4-BE49-F238E27FC236}">
                <a16:creationId xmlns:a16="http://schemas.microsoft.com/office/drawing/2014/main" id="{F598E156-7576-4535-8969-A62FC1FAA38C}"/>
              </a:ext>
            </a:extLst>
          </p:cNvPr>
          <p:cNvSpPr/>
          <p:nvPr/>
        </p:nvSpPr>
        <p:spPr>
          <a:xfrm>
            <a:off x="7537704" y="3543209"/>
            <a:ext cx="1446630" cy="688828"/>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Is the </a:t>
            </a:r>
            <a:r>
              <a:rPr lang="fr-FR" sz="1805" dirty="0" err="1">
                <a:solidFill>
                  <a:schemeClr val="tx1"/>
                </a:solidFill>
                <a:latin typeface="Arial Narrow" panose="020B0606020202030204" pitchFamily="34" charset="0"/>
              </a:rPr>
              <a:t>behavior</a:t>
            </a:r>
            <a:r>
              <a:rPr lang="fr-FR" sz="1805" dirty="0">
                <a:solidFill>
                  <a:schemeClr val="tx1"/>
                </a:solidFill>
                <a:latin typeface="Arial Narrow" panose="020B0606020202030204" pitchFamily="34" charset="0"/>
              </a:rPr>
              <a:t> observable?</a:t>
            </a:r>
          </a:p>
        </p:txBody>
      </p:sp>
      <p:sp>
        <p:nvSpPr>
          <p:cNvPr id="31" name="Rectangle 30">
            <a:extLst>
              <a:ext uri="{FF2B5EF4-FFF2-40B4-BE49-F238E27FC236}">
                <a16:creationId xmlns:a16="http://schemas.microsoft.com/office/drawing/2014/main" id="{B85D9127-77D2-4C5D-9FEC-41B5BFE3DE21}"/>
              </a:ext>
            </a:extLst>
          </p:cNvPr>
          <p:cNvSpPr/>
          <p:nvPr/>
        </p:nvSpPr>
        <p:spPr>
          <a:xfrm>
            <a:off x="10734621" y="2985158"/>
            <a:ext cx="1203883" cy="831252"/>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err="1">
                <a:solidFill>
                  <a:schemeClr val="tx1"/>
                </a:solidFill>
                <a:latin typeface="Arial Narrow" panose="020B0606020202030204" pitchFamily="34" charset="0"/>
              </a:rPr>
              <a:t>Rationing</a:t>
            </a:r>
            <a:r>
              <a:rPr lang="fr-FR" sz="1805" dirty="0">
                <a:solidFill>
                  <a:schemeClr val="tx1"/>
                </a:solidFill>
                <a:latin typeface="Arial Narrow" panose="020B0606020202030204" pitchFamily="34" charset="0"/>
              </a:rPr>
              <a:t>?</a:t>
            </a:r>
          </a:p>
        </p:txBody>
      </p:sp>
      <p:sp>
        <p:nvSpPr>
          <p:cNvPr id="32" name="Rectangle 31">
            <a:extLst>
              <a:ext uri="{FF2B5EF4-FFF2-40B4-BE49-F238E27FC236}">
                <a16:creationId xmlns:a16="http://schemas.microsoft.com/office/drawing/2014/main" id="{D0F34BFA-498D-47A0-BDBD-A49CE87F3119}"/>
              </a:ext>
            </a:extLst>
          </p:cNvPr>
          <p:cNvSpPr/>
          <p:nvPr/>
        </p:nvSpPr>
        <p:spPr>
          <a:xfrm>
            <a:off x="7360346" y="4349380"/>
            <a:ext cx="1446630" cy="688828"/>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err="1">
                <a:solidFill>
                  <a:schemeClr val="tx1"/>
                </a:solidFill>
                <a:latin typeface="Arial Narrow" panose="020B0606020202030204" pitchFamily="34" charset="0"/>
              </a:rPr>
              <a:t>Atomicity</a:t>
            </a:r>
            <a:r>
              <a:rPr lang="fr-FR" sz="1805" dirty="0">
                <a:solidFill>
                  <a:schemeClr val="tx1"/>
                </a:solidFill>
                <a:latin typeface="Arial Narrow" panose="020B0606020202030204" pitchFamily="34" charset="0"/>
              </a:rPr>
              <a:t> </a:t>
            </a:r>
            <a:r>
              <a:rPr lang="fr-FR" sz="1805" dirty="0" err="1">
                <a:solidFill>
                  <a:schemeClr val="tx1"/>
                </a:solidFill>
                <a:latin typeface="Arial Narrow" panose="020B0606020202030204" pitchFamily="34" charset="0"/>
              </a:rPr>
              <a:t>bias</a:t>
            </a:r>
            <a:r>
              <a:rPr lang="fr-FR" sz="1805" dirty="0">
                <a:solidFill>
                  <a:schemeClr val="tx1"/>
                </a:solidFill>
                <a:latin typeface="Arial Narrow" panose="020B0606020202030204" pitchFamily="34" charset="0"/>
              </a:rPr>
              <a:t>?</a:t>
            </a:r>
          </a:p>
        </p:txBody>
      </p:sp>
      <p:sp>
        <p:nvSpPr>
          <p:cNvPr id="2" name="Ellipse 1">
            <a:extLst>
              <a:ext uri="{FF2B5EF4-FFF2-40B4-BE49-F238E27FC236}">
                <a16:creationId xmlns:a16="http://schemas.microsoft.com/office/drawing/2014/main" id="{4BEA0EC8-80C0-4976-B711-0BBCBDA352E2}"/>
              </a:ext>
            </a:extLst>
          </p:cNvPr>
          <p:cNvSpPr/>
          <p:nvPr/>
        </p:nvSpPr>
        <p:spPr>
          <a:xfrm>
            <a:off x="5402245" y="954502"/>
            <a:ext cx="1252253" cy="400398"/>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580" dirty="0" err="1">
                <a:solidFill>
                  <a:schemeClr val="tx1"/>
                </a:solidFill>
              </a:rPr>
              <a:t>Supply</a:t>
            </a:r>
            <a:r>
              <a:rPr lang="fr-FR" sz="1580" dirty="0">
                <a:solidFill>
                  <a:schemeClr val="tx1"/>
                </a:solidFill>
              </a:rPr>
              <a:t> </a:t>
            </a:r>
          </a:p>
        </p:txBody>
      </p:sp>
      <p:sp>
        <p:nvSpPr>
          <p:cNvPr id="33" name="Ellipse 32">
            <a:extLst>
              <a:ext uri="{FF2B5EF4-FFF2-40B4-BE49-F238E27FC236}">
                <a16:creationId xmlns:a16="http://schemas.microsoft.com/office/drawing/2014/main" id="{FBCE0563-24C8-469A-BC11-3F5B7B96D172}"/>
              </a:ext>
            </a:extLst>
          </p:cNvPr>
          <p:cNvSpPr/>
          <p:nvPr/>
        </p:nvSpPr>
        <p:spPr>
          <a:xfrm>
            <a:off x="8293714" y="963459"/>
            <a:ext cx="1252253" cy="401294"/>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580" dirty="0" err="1">
                <a:solidFill>
                  <a:schemeClr val="tx1"/>
                </a:solidFill>
              </a:rPr>
              <a:t>Demand</a:t>
            </a:r>
            <a:r>
              <a:rPr lang="fr-FR" sz="1580" dirty="0">
                <a:solidFill>
                  <a:schemeClr val="tx1"/>
                </a:solidFill>
              </a:rPr>
              <a:t>  </a:t>
            </a:r>
          </a:p>
        </p:txBody>
      </p:sp>
      <p:sp>
        <p:nvSpPr>
          <p:cNvPr id="34" name="Rectangle 33">
            <a:extLst>
              <a:ext uri="{FF2B5EF4-FFF2-40B4-BE49-F238E27FC236}">
                <a16:creationId xmlns:a16="http://schemas.microsoft.com/office/drawing/2014/main" id="{7938260D-8ED1-416D-8036-0FA8C959F17E}"/>
              </a:ext>
            </a:extLst>
          </p:cNvPr>
          <p:cNvSpPr/>
          <p:nvPr/>
        </p:nvSpPr>
        <p:spPr>
          <a:xfrm>
            <a:off x="3232748" y="3604119"/>
            <a:ext cx="1339140" cy="919035"/>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Monitoring and </a:t>
            </a:r>
            <a:r>
              <a:rPr lang="fr-FR" sz="1805" dirty="0" err="1">
                <a:solidFill>
                  <a:schemeClr val="tx1"/>
                </a:solidFill>
                <a:latin typeface="Arial Narrow" panose="020B0606020202030204" pitchFamily="34" charset="0"/>
              </a:rPr>
              <a:t>measurement</a:t>
            </a:r>
            <a:endParaRPr lang="fr-FR" sz="1805" dirty="0">
              <a:solidFill>
                <a:schemeClr val="tx1"/>
              </a:solidFill>
              <a:latin typeface="Arial Narrow" panose="020B0606020202030204" pitchFamily="34" charset="0"/>
            </a:endParaRPr>
          </a:p>
        </p:txBody>
      </p:sp>
      <p:sp>
        <p:nvSpPr>
          <p:cNvPr id="35" name="Rectangle 34">
            <a:extLst>
              <a:ext uri="{FF2B5EF4-FFF2-40B4-BE49-F238E27FC236}">
                <a16:creationId xmlns:a16="http://schemas.microsoft.com/office/drawing/2014/main" id="{F26C3CA9-EB8C-4190-8BAA-CE90FECF42EC}"/>
              </a:ext>
            </a:extLst>
          </p:cNvPr>
          <p:cNvSpPr/>
          <p:nvPr/>
        </p:nvSpPr>
        <p:spPr>
          <a:xfrm>
            <a:off x="1823739" y="4016162"/>
            <a:ext cx="1073104" cy="68882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Industries </a:t>
            </a:r>
          </a:p>
        </p:txBody>
      </p:sp>
      <p:sp>
        <p:nvSpPr>
          <p:cNvPr id="36" name="Rectangle 35">
            <a:extLst>
              <a:ext uri="{FF2B5EF4-FFF2-40B4-BE49-F238E27FC236}">
                <a16:creationId xmlns:a16="http://schemas.microsoft.com/office/drawing/2014/main" id="{C9E25955-EEEA-4F0F-A7B8-ABA1265B089E}"/>
              </a:ext>
            </a:extLst>
          </p:cNvPr>
          <p:cNvSpPr/>
          <p:nvPr/>
        </p:nvSpPr>
        <p:spPr>
          <a:xfrm>
            <a:off x="7767015" y="2483540"/>
            <a:ext cx="1309581" cy="917244"/>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err="1">
                <a:solidFill>
                  <a:schemeClr val="tx1"/>
                </a:solidFill>
                <a:latin typeface="Arial Narrow" panose="020B0606020202030204" pitchFamily="34" charset="0"/>
              </a:rPr>
              <a:t>What</a:t>
            </a:r>
            <a:r>
              <a:rPr lang="fr-FR" sz="1805" dirty="0">
                <a:solidFill>
                  <a:schemeClr val="tx1"/>
                </a:solidFill>
                <a:latin typeface="Arial Narrow" panose="020B0606020202030204" pitchFamily="34" charset="0"/>
              </a:rPr>
              <a:t> are the alternatives?</a:t>
            </a:r>
          </a:p>
        </p:txBody>
      </p:sp>
    </p:spTree>
    <p:extLst>
      <p:ext uri="{BB962C8B-B14F-4D97-AF65-F5344CB8AC3E}">
        <p14:creationId xmlns:p14="http://schemas.microsoft.com/office/powerpoint/2010/main" val="2995098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2B41D-A5B4-4302-B12A-2CA2E391C003}"/>
              </a:ext>
            </a:extLst>
          </p:cNvPr>
          <p:cNvSpPr>
            <a:spLocks noGrp="1"/>
          </p:cNvSpPr>
          <p:nvPr>
            <p:ph type="title"/>
          </p:nvPr>
        </p:nvSpPr>
        <p:spPr/>
        <p:txBody>
          <a:bodyPr/>
          <a:lstStyle/>
          <a:p>
            <a:r>
              <a:rPr lang="fr-FR" dirty="0">
                <a:latin typeface="Impact" panose="020B0806030902050204" pitchFamily="34" charset="0"/>
              </a:rPr>
              <a:t>Public </a:t>
            </a:r>
            <a:r>
              <a:rPr lang="fr-FR" dirty="0" err="1">
                <a:latin typeface="Impact" panose="020B0806030902050204" pitchFamily="34" charset="0"/>
              </a:rPr>
              <a:t>procurement</a:t>
            </a:r>
            <a:r>
              <a:rPr lang="fr-FR" dirty="0">
                <a:latin typeface="Impact" panose="020B0806030902050204" pitchFamily="34" charset="0"/>
              </a:rPr>
              <a:t> for innovation</a:t>
            </a:r>
          </a:p>
        </p:txBody>
      </p:sp>
      <p:sp>
        <p:nvSpPr>
          <p:cNvPr id="3" name="Espace réservé du contenu 2">
            <a:extLst>
              <a:ext uri="{FF2B5EF4-FFF2-40B4-BE49-F238E27FC236}">
                <a16:creationId xmlns:a16="http://schemas.microsoft.com/office/drawing/2014/main" id="{434D1E36-F27D-4B13-8386-57EA46F0F248}"/>
              </a:ext>
            </a:extLst>
          </p:cNvPr>
          <p:cNvSpPr>
            <a:spLocks noGrp="1"/>
          </p:cNvSpPr>
          <p:nvPr>
            <p:ph idx="1"/>
          </p:nvPr>
        </p:nvSpPr>
        <p:spPr/>
        <p:txBody>
          <a:bodyPr>
            <a:normAutofit fontScale="70000" lnSpcReduction="20000"/>
          </a:bodyPr>
          <a:lstStyle/>
          <a:p>
            <a:r>
              <a:rPr lang="fr-FR" dirty="0" err="1">
                <a:latin typeface="Arial Narrow" panose="020B0606020202030204" pitchFamily="34" charset="0"/>
              </a:rPr>
              <a:t>Governments</a:t>
            </a:r>
            <a:r>
              <a:rPr lang="fr-FR" dirty="0">
                <a:latin typeface="Arial Narrow" panose="020B0606020202030204" pitchFamily="34" charset="0"/>
              </a:rPr>
              <a:t> as lead </a:t>
            </a:r>
            <a:r>
              <a:rPr lang="fr-FR" dirty="0" err="1">
                <a:latin typeface="Arial Narrow" panose="020B0606020202030204" pitchFamily="34" charset="0"/>
              </a:rPr>
              <a:t>customers</a:t>
            </a:r>
            <a:r>
              <a:rPr lang="fr-FR" dirty="0">
                <a:latin typeface="Arial Narrow" panose="020B0606020202030204" pitchFamily="34" charset="0"/>
              </a:rPr>
              <a:t> use </a:t>
            </a:r>
            <a:r>
              <a:rPr lang="fr-FR" dirty="0" err="1">
                <a:latin typeface="Arial Narrow" panose="020B0606020202030204" pitchFamily="34" charset="0"/>
              </a:rPr>
              <a:t>purchasing</a:t>
            </a:r>
            <a:r>
              <a:rPr lang="fr-FR" dirty="0">
                <a:latin typeface="Arial Narrow" panose="020B0606020202030204" pitchFamily="34" charset="0"/>
              </a:rPr>
              <a:t> </a:t>
            </a:r>
            <a:r>
              <a:rPr lang="fr-FR" dirty="0" err="1">
                <a:latin typeface="Arial Narrow" panose="020B0606020202030204" pitchFamily="34" charset="0"/>
              </a:rPr>
              <a:t>rules</a:t>
            </a:r>
            <a:r>
              <a:rPr lang="fr-FR" dirty="0">
                <a:latin typeface="Arial Narrow" panose="020B0606020202030204" pitchFamily="34" charset="0"/>
              </a:rPr>
              <a:t> to </a:t>
            </a:r>
            <a:r>
              <a:rPr lang="fr-FR" dirty="0" err="1">
                <a:latin typeface="Arial Narrow" panose="020B0606020202030204" pitchFamily="34" charset="0"/>
              </a:rPr>
              <a:t>promote</a:t>
            </a:r>
            <a:r>
              <a:rPr lang="fr-FR" dirty="0">
                <a:latin typeface="Arial Narrow" panose="020B0606020202030204" pitchFamily="34" charset="0"/>
              </a:rPr>
              <a:t> innovation for </a:t>
            </a:r>
            <a:r>
              <a:rPr lang="fr-FR" dirty="0" err="1">
                <a:latin typeface="Arial Narrow" panose="020B0606020202030204" pitchFamily="34" charset="0"/>
              </a:rPr>
              <a:t>specific</a:t>
            </a:r>
            <a:r>
              <a:rPr lang="fr-FR" dirty="0">
                <a:latin typeface="Arial Narrow" panose="020B0606020202030204" pitchFamily="34" charset="0"/>
              </a:rPr>
              <a:t> </a:t>
            </a:r>
            <a:r>
              <a:rPr lang="fr-FR" dirty="0" err="1">
                <a:latin typeface="Arial Narrow" panose="020B0606020202030204" pitchFamily="34" charset="0"/>
              </a:rPr>
              <a:t>societal</a:t>
            </a:r>
            <a:r>
              <a:rPr lang="fr-FR" dirty="0">
                <a:latin typeface="Arial Narrow" panose="020B0606020202030204" pitchFamily="34" charset="0"/>
              </a:rPr>
              <a:t> goals</a:t>
            </a:r>
          </a:p>
          <a:p>
            <a:pPr lvl="1"/>
            <a:r>
              <a:rPr lang="fr-FR" dirty="0" err="1">
                <a:latin typeface="Arial Narrow" panose="020B0606020202030204" pitchFamily="34" charset="0"/>
              </a:rPr>
              <a:t>Generates</a:t>
            </a:r>
            <a:r>
              <a:rPr lang="fr-FR" dirty="0">
                <a:latin typeface="Arial Narrow" panose="020B0606020202030204" pitchFamily="34" charset="0"/>
              </a:rPr>
              <a:t> </a:t>
            </a:r>
            <a:r>
              <a:rPr lang="fr-FR" dirty="0" err="1">
                <a:latin typeface="Arial Narrow" panose="020B0606020202030204" pitchFamily="34" charset="0"/>
              </a:rPr>
              <a:t>intitial</a:t>
            </a:r>
            <a:r>
              <a:rPr lang="fr-FR" dirty="0">
                <a:latin typeface="Arial Narrow" panose="020B0606020202030204" pitchFamily="34" charset="0"/>
              </a:rPr>
              <a:t> </a:t>
            </a:r>
            <a:r>
              <a:rPr lang="fr-FR" dirty="0" err="1">
                <a:latin typeface="Arial Narrow" panose="020B0606020202030204" pitchFamily="34" charset="0"/>
              </a:rPr>
              <a:t>momentum</a:t>
            </a:r>
            <a:r>
              <a:rPr lang="fr-FR" dirty="0">
                <a:latin typeface="Arial Narrow" panose="020B0606020202030204" pitchFamily="34" charset="0"/>
              </a:rPr>
              <a:t> (</a:t>
            </a:r>
            <a:r>
              <a:rPr lang="fr-FR" dirty="0" err="1">
                <a:latin typeface="Arial Narrow" panose="020B0606020202030204" pitchFamily="34" charset="0"/>
              </a:rPr>
              <a:t>learning</a:t>
            </a:r>
            <a:r>
              <a:rPr lang="fr-FR" dirty="0">
                <a:latin typeface="Arial Narrow" panose="020B0606020202030204" pitchFamily="34" charset="0"/>
              </a:rPr>
              <a:t> </a:t>
            </a:r>
            <a:r>
              <a:rPr lang="fr-FR" dirty="0" err="1">
                <a:latin typeface="Arial Narrow" panose="020B0606020202030204" pitchFamily="34" charset="0"/>
              </a:rPr>
              <a:t>effects</a:t>
            </a:r>
            <a:r>
              <a:rPr lang="fr-FR" dirty="0">
                <a:latin typeface="Arial Narrow" panose="020B0606020202030204" pitchFamily="34" charset="0"/>
              </a:rPr>
              <a:t>, production </a:t>
            </a:r>
            <a:r>
              <a:rPr lang="fr-FR" dirty="0" err="1">
                <a:latin typeface="Arial Narrow" panose="020B0606020202030204" pitchFamily="34" charset="0"/>
              </a:rPr>
              <a:t>costs</a:t>
            </a:r>
            <a:r>
              <a:rPr lang="fr-FR" dirty="0">
                <a:latin typeface="Arial Narrow" panose="020B0606020202030204" pitchFamily="34" charset="0"/>
              </a:rPr>
              <a:t>, </a:t>
            </a:r>
            <a:r>
              <a:rPr lang="fr-FR" dirty="0" err="1">
                <a:latin typeface="Arial Narrow" panose="020B0606020202030204" pitchFamily="34" charset="0"/>
              </a:rPr>
              <a:t>improvements</a:t>
            </a:r>
            <a:r>
              <a:rPr lang="fr-FR" dirty="0">
                <a:latin typeface="Arial Narrow" panose="020B0606020202030204" pitchFamily="34" charset="0"/>
              </a:rPr>
              <a:t> in technology and process)</a:t>
            </a:r>
          </a:p>
          <a:p>
            <a:r>
              <a:rPr lang="fr-FR" dirty="0">
                <a:latin typeface="Arial Narrow" panose="020B0606020202030204" pitchFamily="34" charset="0"/>
              </a:rPr>
              <a:t>Example of US Green Building Council LEED Standard for </a:t>
            </a:r>
            <a:r>
              <a:rPr lang="fr-FR" dirty="0" err="1">
                <a:latin typeface="Arial Narrow" panose="020B0606020202030204" pitchFamily="34" charset="0"/>
              </a:rPr>
              <a:t>sustainable</a:t>
            </a:r>
            <a:r>
              <a:rPr lang="fr-FR" dirty="0">
                <a:latin typeface="Arial Narrow" panose="020B0606020202030204" pitchFamily="34" charset="0"/>
              </a:rPr>
              <a:t> building practices – (</a:t>
            </a:r>
            <a:r>
              <a:rPr lang="fr-FR" i="1" dirty="0">
                <a:latin typeface="Arial Narrow" panose="020B0606020202030204" pitchFamily="34" charset="0"/>
              </a:rPr>
              <a:t>Leadership in Energy and </a:t>
            </a:r>
            <a:r>
              <a:rPr lang="fr-FR" i="1" dirty="0" err="1">
                <a:latin typeface="Arial Narrow" panose="020B0606020202030204" pitchFamily="34" charset="0"/>
              </a:rPr>
              <a:t>Environmental</a:t>
            </a:r>
            <a:r>
              <a:rPr lang="fr-FR" i="1" dirty="0">
                <a:latin typeface="Arial Narrow" panose="020B0606020202030204" pitchFamily="34" charset="0"/>
              </a:rPr>
              <a:t> Design</a:t>
            </a:r>
            <a:r>
              <a:rPr lang="fr-FR" dirty="0">
                <a:latin typeface="Arial Narrow" panose="020B0606020202030204" pitchFamily="34" charset="0"/>
              </a:rPr>
              <a:t>) </a:t>
            </a:r>
          </a:p>
          <a:p>
            <a:r>
              <a:rPr lang="fr-FR" dirty="0">
                <a:latin typeface="Arial Narrow" panose="020B0606020202030204" pitchFamily="34" charset="0"/>
              </a:rPr>
              <a:t>Public </a:t>
            </a:r>
            <a:r>
              <a:rPr lang="fr-FR" dirty="0" err="1">
                <a:latin typeface="Arial Narrow" panose="020B0606020202030204" pitchFamily="34" charset="0"/>
              </a:rPr>
              <a:t>agencies</a:t>
            </a:r>
            <a:r>
              <a:rPr lang="fr-FR" dirty="0">
                <a:latin typeface="Arial Narrow" panose="020B0606020202030204" pitchFamily="34" charset="0"/>
              </a:rPr>
              <a:t> place </a:t>
            </a:r>
            <a:r>
              <a:rPr lang="fr-FR" dirty="0" err="1">
                <a:latin typeface="Arial Narrow" panose="020B0606020202030204" pitchFamily="34" charset="0"/>
              </a:rPr>
              <a:t>orders</a:t>
            </a:r>
            <a:r>
              <a:rPr lang="fr-FR" dirty="0">
                <a:latin typeface="Arial Narrow" panose="020B0606020202030204" pitchFamily="34" charset="0"/>
              </a:rPr>
              <a:t> for building </a:t>
            </a:r>
            <a:r>
              <a:rPr lang="fr-FR" dirty="0" err="1">
                <a:latin typeface="Arial Narrow" panose="020B0606020202030204" pitchFamily="34" charset="0"/>
              </a:rPr>
              <a:t>meets</a:t>
            </a:r>
            <a:r>
              <a:rPr lang="fr-FR" dirty="0">
                <a:latin typeface="Arial Narrow" panose="020B0606020202030204" pitchFamily="34" charset="0"/>
              </a:rPr>
              <a:t> LEED standard</a:t>
            </a:r>
          </a:p>
          <a:p>
            <a:r>
              <a:rPr lang="fr-FR" dirty="0">
                <a:latin typeface="Arial Narrow" panose="020B0606020202030204" pitchFamily="34" charset="0"/>
              </a:rPr>
              <a:t>The </a:t>
            </a:r>
            <a:r>
              <a:rPr lang="fr-FR" dirty="0" err="1">
                <a:latin typeface="Arial Narrow" panose="020B0606020202030204" pitchFamily="34" charset="0"/>
              </a:rPr>
              <a:t>Governmt</a:t>
            </a:r>
            <a:r>
              <a:rPr lang="fr-FR" dirty="0">
                <a:latin typeface="Arial Narrow" panose="020B0606020202030204" pitchFamily="34" charset="0"/>
              </a:rPr>
              <a:t> </a:t>
            </a:r>
            <a:r>
              <a:rPr lang="fr-FR" dirty="0" err="1">
                <a:latin typeface="Arial Narrow" panose="020B0606020202030204" pitchFamily="34" charset="0"/>
              </a:rPr>
              <a:t>may</a:t>
            </a:r>
            <a:r>
              <a:rPr lang="fr-FR" dirty="0">
                <a:latin typeface="Arial Narrow" panose="020B0606020202030204" pitchFamily="34" charset="0"/>
              </a:rPr>
              <a:t> </a:t>
            </a:r>
            <a:r>
              <a:rPr lang="fr-FR" dirty="0" err="1">
                <a:latin typeface="Arial Narrow" panose="020B0606020202030204" pitchFamily="34" charset="0"/>
              </a:rPr>
              <a:t>be</a:t>
            </a:r>
            <a:r>
              <a:rPr lang="fr-FR" dirty="0">
                <a:latin typeface="Arial Narrow" panose="020B0606020202030204" pitchFamily="34" charset="0"/>
              </a:rPr>
              <a:t> a major </a:t>
            </a:r>
            <a:r>
              <a:rPr lang="fr-FR" dirty="0" err="1">
                <a:latin typeface="Arial Narrow" panose="020B0606020202030204" pitchFamily="34" charset="0"/>
              </a:rPr>
              <a:t>customer</a:t>
            </a:r>
            <a:r>
              <a:rPr lang="fr-FR" dirty="0">
                <a:latin typeface="Arial Narrow" panose="020B0606020202030204" pitchFamily="34" charset="0"/>
              </a:rPr>
              <a:t> – then PPI can influence the </a:t>
            </a:r>
            <a:r>
              <a:rPr lang="fr-FR" dirty="0" err="1">
                <a:latin typeface="Arial Narrow" panose="020B0606020202030204" pitchFamily="34" charset="0"/>
              </a:rPr>
              <a:t>behaviors</a:t>
            </a:r>
            <a:r>
              <a:rPr lang="fr-FR" dirty="0">
                <a:latin typeface="Arial Narrow" panose="020B0606020202030204" pitchFamily="34" charset="0"/>
              </a:rPr>
              <a:t> of </a:t>
            </a:r>
            <a:r>
              <a:rPr lang="fr-FR" dirty="0" err="1">
                <a:latin typeface="Arial Narrow" panose="020B0606020202030204" pitchFamily="34" charset="0"/>
              </a:rPr>
              <a:t>other</a:t>
            </a:r>
            <a:r>
              <a:rPr lang="fr-FR" dirty="0">
                <a:latin typeface="Arial Narrow" panose="020B0606020202030204" pitchFamily="34" charset="0"/>
              </a:rPr>
              <a:t> stakeholders</a:t>
            </a:r>
          </a:p>
          <a:p>
            <a:r>
              <a:rPr lang="fr-FR" dirty="0" err="1">
                <a:latin typeface="Arial Narrow" panose="020B0606020202030204" pitchFamily="34" charset="0"/>
              </a:rPr>
              <a:t>Spillover</a:t>
            </a:r>
            <a:r>
              <a:rPr lang="fr-FR" dirty="0">
                <a:latin typeface="Arial Narrow" panose="020B0606020202030204" pitchFamily="34" charset="0"/>
              </a:rPr>
              <a:t> </a:t>
            </a:r>
            <a:r>
              <a:rPr lang="fr-FR" dirty="0" err="1">
                <a:latin typeface="Arial Narrow" panose="020B0606020202030204" pitchFamily="34" charset="0"/>
              </a:rPr>
              <a:t>effects</a:t>
            </a:r>
            <a:r>
              <a:rPr lang="fr-FR" dirty="0">
                <a:latin typeface="Arial Narrow" panose="020B0606020202030204" pitchFamily="34" charset="0"/>
              </a:rPr>
              <a:t> – </a:t>
            </a:r>
            <a:r>
              <a:rPr lang="fr-FR" dirty="0" err="1">
                <a:latin typeface="Arial Narrow" panose="020B0606020202030204" pitchFamily="34" charset="0"/>
              </a:rPr>
              <a:t>private</a:t>
            </a:r>
            <a:r>
              <a:rPr lang="fr-FR" dirty="0">
                <a:latin typeface="Arial Narrow" panose="020B0606020202030204" pitchFamily="34" charset="0"/>
              </a:rPr>
              <a:t> </a:t>
            </a:r>
            <a:r>
              <a:rPr lang="fr-FR" dirty="0" err="1">
                <a:latin typeface="Arial Narrow" panose="020B0606020202030204" pitchFamily="34" charset="0"/>
              </a:rPr>
              <a:t>sector</a:t>
            </a:r>
            <a:r>
              <a:rPr lang="fr-FR" dirty="0">
                <a:latin typeface="Arial Narrow" panose="020B0606020202030204" pitchFamily="34" charset="0"/>
              </a:rPr>
              <a:t> LEED adoption </a:t>
            </a:r>
            <a:r>
              <a:rPr lang="fr-FR" dirty="0" err="1">
                <a:latin typeface="Arial Narrow" panose="020B0606020202030204" pitchFamily="34" charset="0"/>
              </a:rPr>
              <a:t>is</a:t>
            </a:r>
            <a:r>
              <a:rPr lang="fr-FR" dirty="0">
                <a:latin typeface="Arial Narrow" panose="020B0606020202030204" pitchFamily="34" charset="0"/>
              </a:rPr>
              <a:t> 80% </a:t>
            </a:r>
            <a:r>
              <a:rPr lang="fr-FR" dirty="0" err="1">
                <a:latin typeface="Arial Narrow" panose="020B0606020202030204" pitchFamily="34" charset="0"/>
              </a:rPr>
              <a:t>greater</a:t>
            </a:r>
            <a:r>
              <a:rPr lang="fr-FR" dirty="0">
                <a:latin typeface="Arial Narrow" panose="020B0606020202030204" pitchFamily="34" charset="0"/>
              </a:rPr>
              <a:t> in </a:t>
            </a:r>
            <a:r>
              <a:rPr lang="fr-FR" dirty="0" err="1">
                <a:latin typeface="Arial Narrow" panose="020B0606020202030204" pitchFamily="34" charset="0"/>
              </a:rPr>
              <a:t>cities</a:t>
            </a:r>
            <a:r>
              <a:rPr lang="fr-FR" dirty="0">
                <a:latin typeface="Arial Narrow" panose="020B0606020202030204" pitchFamily="34" charset="0"/>
              </a:rPr>
              <a:t> with a green building </a:t>
            </a:r>
            <a:r>
              <a:rPr lang="fr-FR" dirty="0" err="1">
                <a:latin typeface="Arial Narrow" panose="020B0606020202030204" pitchFamily="34" charset="0"/>
              </a:rPr>
              <a:t>procurement</a:t>
            </a:r>
            <a:r>
              <a:rPr lang="fr-FR" dirty="0">
                <a:latin typeface="Arial Narrow" panose="020B0606020202030204" pitchFamily="34" charset="0"/>
              </a:rPr>
              <a:t> </a:t>
            </a:r>
            <a:r>
              <a:rPr lang="fr-FR" dirty="0" err="1">
                <a:latin typeface="Arial Narrow" panose="020B0606020202030204" pitchFamily="34" charset="0"/>
              </a:rPr>
              <a:t>policy</a:t>
            </a:r>
            <a:r>
              <a:rPr lang="fr-FR" dirty="0">
                <a:latin typeface="Arial Narrow" panose="020B0606020202030204" pitchFamily="34" charset="0"/>
              </a:rPr>
              <a:t> (as </a:t>
            </a:r>
            <a:r>
              <a:rPr lang="fr-FR" dirty="0" err="1">
                <a:latin typeface="Arial Narrow" panose="020B0606020202030204" pitchFamily="34" charset="0"/>
              </a:rPr>
              <a:t>well</a:t>
            </a:r>
            <a:r>
              <a:rPr lang="fr-FR" dirty="0">
                <a:latin typeface="Arial Narrow" panose="020B0606020202030204" pitchFamily="34" charset="0"/>
              </a:rPr>
              <a:t> as in « </a:t>
            </a:r>
            <a:r>
              <a:rPr lang="fr-FR" dirty="0" err="1">
                <a:latin typeface="Arial Narrow" panose="020B0606020202030204" pitchFamily="34" charset="0"/>
              </a:rPr>
              <a:t>neighbor</a:t>
            </a:r>
            <a:r>
              <a:rPr lang="fr-FR" dirty="0">
                <a:latin typeface="Arial Narrow" panose="020B0606020202030204" pitchFamily="34" charset="0"/>
              </a:rPr>
              <a:t> </a:t>
            </a:r>
            <a:r>
              <a:rPr lang="fr-FR" dirty="0" err="1">
                <a:latin typeface="Arial Narrow" panose="020B0606020202030204" pitchFamily="34" charset="0"/>
              </a:rPr>
              <a:t>cities</a:t>
            </a:r>
            <a:r>
              <a:rPr lang="fr-FR" dirty="0">
                <a:latin typeface="Arial Narrow" panose="020B0606020202030204" pitchFamily="34" charset="0"/>
              </a:rPr>
              <a:t> »)</a:t>
            </a:r>
          </a:p>
          <a:p>
            <a:r>
              <a:rPr lang="fr-FR" dirty="0" err="1">
                <a:latin typeface="Arial Narrow" panose="020B0606020202030204" pitchFamily="34" charset="0"/>
              </a:rPr>
              <a:t>Mechanisms</a:t>
            </a:r>
            <a:endParaRPr lang="fr-FR" dirty="0">
              <a:latin typeface="Arial Narrow" panose="020B0606020202030204" pitchFamily="34" charset="0"/>
            </a:endParaRPr>
          </a:p>
          <a:p>
            <a:pPr lvl="1"/>
            <a:r>
              <a:rPr lang="fr-FR" dirty="0" err="1">
                <a:latin typeface="Arial Narrow" panose="020B0606020202030204" pitchFamily="34" charset="0"/>
              </a:rPr>
              <a:t>Increasing</a:t>
            </a:r>
            <a:r>
              <a:rPr lang="fr-FR" dirty="0">
                <a:latin typeface="Arial Narrow" panose="020B0606020202030204" pitchFamily="34" charset="0"/>
              </a:rPr>
              <a:t> local </a:t>
            </a:r>
            <a:r>
              <a:rPr lang="fr-FR" dirty="0" err="1">
                <a:latin typeface="Arial Narrow" panose="020B0606020202030204" pitchFamily="34" charset="0"/>
              </a:rPr>
              <a:t>awareness</a:t>
            </a:r>
            <a:r>
              <a:rPr lang="fr-FR" dirty="0">
                <a:latin typeface="Arial Narrow" panose="020B0606020202030204" pitchFamily="34" charset="0"/>
              </a:rPr>
              <a:t> of the </a:t>
            </a:r>
            <a:r>
              <a:rPr lang="fr-FR" dirty="0" err="1">
                <a:latin typeface="Arial Narrow" panose="020B0606020202030204" pitchFamily="34" charset="0"/>
              </a:rPr>
              <a:t>benefits</a:t>
            </a:r>
            <a:r>
              <a:rPr lang="fr-FR" dirty="0">
                <a:latin typeface="Arial Narrow" panose="020B0606020202030204" pitchFamily="34" charset="0"/>
              </a:rPr>
              <a:t> of green practices (</a:t>
            </a:r>
            <a:r>
              <a:rPr lang="fr-FR" dirty="0" err="1">
                <a:latin typeface="Arial Narrow" panose="020B0606020202030204" pitchFamily="34" charset="0"/>
              </a:rPr>
              <a:t>demonstration</a:t>
            </a:r>
            <a:r>
              <a:rPr lang="fr-FR" dirty="0">
                <a:latin typeface="Arial Narrow" panose="020B0606020202030204" pitchFamily="34" charset="0"/>
              </a:rPr>
              <a:t> </a:t>
            </a:r>
            <a:r>
              <a:rPr lang="fr-FR" dirty="0" err="1">
                <a:latin typeface="Arial Narrow" panose="020B0606020202030204" pitchFamily="34" charset="0"/>
              </a:rPr>
              <a:t>role</a:t>
            </a:r>
            <a:r>
              <a:rPr lang="fr-FR" dirty="0">
                <a:latin typeface="Arial Narrow" panose="020B0606020202030204" pitchFamily="34" charset="0"/>
              </a:rPr>
              <a:t>)</a:t>
            </a:r>
          </a:p>
          <a:p>
            <a:pPr lvl="1"/>
            <a:r>
              <a:rPr lang="fr-FR" dirty="0">
                <a:latin typeface="Arial Narrow" panose="020B0606020202030204" pitchFamily="34" charset="0"/>
              </a:rPr>
              <a:t>Jump-</a:t>
            </a:r>
            <a:r>
              <a:rPr lang="fr-FR" dirty="0" err="1">
                <a:latin typeface="Arial Narrow" panose="020B0606020202030204" pitchFamily="34" charset="0"/>
              </a:rPr>
              <a:t>starting</a:t>
            </a:r>
            <a:r>
              <a:rPr lang="fr-FR" dirty="0">
                <a:latin typeface="Arial Narrow" panose="020B0606020202030204" pitchFamily="34" charset="0"/>
              </a:rPr>
              <a:t> the </a:t>
            </a:r>
            <a:r>
              <a:rPr lang="fr-FR" dirty="0" err="1">
                <a:latin typeface="Arial Narrow" panose="020B0606020202030204" pitchFamily="34" charset="0"/>
              </a:rPr>
              <a:t>development</a:t>
            </a:r>
            <a:r>
              <a:rPr lang="fr-FR" dirty="0">
                <a:latin typeface="Arial Narrow" panose="020B0606020202030204" pitchFamily="34" charset="0"/>
              </a:rPr>
              <a:t> of a </a:t>
            </a:r>
            <a:r>
              <a:rPr lang="fr-FR" dirty="0" err="1">
                <a:latin typeface="Arial Narrow" panose="020B0606020202030204" pitchFamily="34" charset="0"/>
              </a:rPr>
              <a:t>dynamic</a:t>
            </a:r>
            <a:r>
              <a:rPr lang="fr-FR" dirty="0">
                <a:latin typeface="Arial Narrow" panose="020B0606020202030204" pitchFamily="34" charset="0"/>
              </a:rPr>
              <a:t> </a:t>
            </a:r>
            <a:r>
              <a:rPr lang="fr-FR" dirty="0" err="1">
                <a:latin typeface="Arial Narrow" panose="020B0606020202030204" pitchFamily="34" charset="0"/>
              </a:rPr>
              <a:t>specialized</a:t>
            </a:r>
            <a:r>
              <a:rPr lang="fr-FR" dirty="0">
                <a:latin typeface="Arial Narrow" panose="020B0606020202030204" pitchFamily="34" charset="0"/>
              </a:rPr>
              <a:t> input </a:t>
            </a:r>
            <a:r>
              <a:rPr lang="fr-FR" dirty="0" err="1">
                <a:latin typeface="Arial Narrow" panose="020B0606020202030204" pitchFamily="34" charset="0"/>
              </a:rPr>
              <a:t>market</a:t>
            </a:r>
            <a:r>
              <a:rPr lang="fr-FR" dirty="0">
                <a:latin typeface="Arial Narrow" panose="020B0606020202030204" pitchFamily="34" charset="0"/>
              </a:rPr>
              <a:t> (</a:t>
            </a:r>
            <a:r>
              <a:rPr lang="fr-FR" dirty="0" err="1">
                <a:latin typeface="Arial Narrow" panose="020B0606020202030204" pitchFamily="34" charset="0"/>
              </a:rPr>
              <a:t>suppliers</a:t>
            </a:r>
            <a:r>
              <a:rPr lang="fr-FR" dirty="0">
                <a:latin typeface="Arial Narrow" panose="020B0606020202030204" pitchFamily="34" charset="0"/>
              </a:rPr>
              <a:t>, </a:t>
            </a:r>
            <a:r>
              <a:rPr lang="fr-FR" dirty="0" err="1">
                <a:latin typeface="Arial Narrow" panose="020B0606020202030204" pitchFamily="34" charset="0"/>
              </a:rPr>
              <a:t>architects</a:t>
            </a:r>
            <a:r>
              <a:rPr lang="fr-FR" dirty="0">
                <a:latin typeface="Arial Narrow" panose="020B0606020202030204" pitchFamily="34" charset="0"/>
              </a:rPr>
              <a:t>) </a:t>
            </a:r>
            <a:r>
              <a:rPr lang="fr-FR" dirty="0" err="1">
                <a:latin typeface="Arial Narrow" panose="020B0606020202030204" pitchFamily="34" charset="0"/>
              </a:rPr>
              <a:t>lowering</a:t>
            </a:r>
            <a:r>
              <a:rPr lang="fr-FR" dirty="0">
                <a:latin typeface="Arial Narrow" panose="020B0606020202030204" pitchFamily="34" charset="0"/>
              </a:rPr>
              <a:t> </a:t>
            </a:r>
            <a:r>
              <a:rPr lang="fr-FR" dirty="0" err="1">
                <a:latin typeface="Arial Narrow" panose="020B0606020202030204" pitchFamily="34" charset="0"/>
              </a:rPr>
              <a:t>prices</a:t>
            </a:r>
            <a:r>
              <a:rPr lang="fr-FR" dirty="0">
                <a:latin typeface="Arial Narrow" panose="020B0606020202030204" pitchFamily="34" charset="0"/>
              </a:rPr>
              <a:t> of green-building expertise and </a:t>
            </a:r>
            <a:r>
              <a:rPr lang="fr-FR" dirty="0" err="1">
                <a:latin typeface="Arial Narrow" panose="020B0606020202030204" pitchFamily="34" charset="0"/>
              </a:rPr>
              <a:t>materials</a:t>
            </a:r>
            <a:endParaRPr lang="fr-FR" dirty="0">
              <a:latin typeface="Arial Narrow" panose="020B0606020202030204" pitchFamily="34" charset="0"/>
            </a:endParaRPr>
          </a:p>
          <a:p>
            <a:r>
              <a:rPr lang="fr-FR" dirty="0" err="1">
                <a:latin typeface="Arial Narrow" panose="020B0606020202030204" pitchFamily="34" charset="0"/>
              </a:rPr>
              <a:t>Governement</a:t>
            </a:r>
            <a:r>
              <a:rPr lang="fr-FR" dirty="0">
                <a:latin typeface="Arial Narrow" panose="020B0606020202030204" pitchFamily="34" charset="0"/>
              </a:rPr>
              <a:t> PPI can break down important </a:t>
            </a:r>
            <a:r>
              <a:rPr lang="fr-FR" dirty="0" err="1">
                <a:latin typeface="Arial Narrow" panose="020B0606020202030204" pitchFamily="34" charset="0"/>
              </a:rPr>
              <a:t>barriers</a:t>
            </a:r>
            <a:r>
              <a:rPr lang="fr-FR" dirty="0">
                <a:latin typeface="Arial Narrow" panose="020B0606020202030204" pitchFamily="34" charset="0"/>
              </a:rPr>
              <a:t> to LEED adoption – </a:t>
            </a:r>
            <a:r>
              <a:rPr lang="fr-FR" dirty="0" err="1">
                <a:latin typeface="Arial Narrow" panose="020B0606020202030204" pitchFamily="34" charset="0"/>
              </a:rPr>
              <a:t>addressing</a:t>
            </a:r>
            <a:r>
              <a:rPr lang="fr-FR" dirty="0">
                <a:latin typeface="Arial Narrow" panose="020B0606020202030204" pitchFamily="34" charset="0"/>
              </a:rPr>
              <a:t> </a:t>
            </a:r>
            <a:r>
              <a:rPr lang="fr-FR" dirty="0" err="1">
                <a:latin typeface="Arial Narrow" panose="020B0606020202030204" pitchFamily="34" charset="0"/>
              </a:rPr>
              <a:t>cost</a:t>
            </a:r>
            <a:r>
              <a:rPr lang="fr-FR" dirty="0">
                <a:latin typeface="Arial Narrow" panose="020B0606020202030204" pitchFamily="34" charset="0"/>
              </a:rPr>
              <a:t> and revenue (push x pull)</a:t>
            </a:r>
          </a:p>
          <a:p>
            <a:pPr marL="0" indent="0">
              <a:buNone/>
            </a:pPr>
            <a:endParaRPr lang="fr-FR" dirty="0">
              <a:latin typeface="Arial Narrow" panose="020B0606020202030204" pitchFamily="34" charset="0"/>
            </a:endParaRPr>
          </a:p>
        </p:txBody>
      </p:sp>
      <p:pic>
        <p:nvPicPr>
          <p:cNvPr id="4" name="Picture 62">
            <a:extLst>
              <a:ext uri="{FF2B5EF4-FFF2-40B4-BE49-F238E27FC236}">
                <a16:creationId xmlns:a16="http://schemas.microsoft.com/office/drawing/2014/main" id="{CF2A985E-0372-4219-A210-CE436529EE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050" y="112909"/>
            <a:ext cx="2020744" cy="776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9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C20A1-F82F-4E93-9CF8-89A6B24B66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82BD8C-BABA-48E3-90C8-4515B69B9D13}"/>
              </a:ext>
            </a:extLst>
          </p:cNvPr>
          <p:cNvSpPr>
            <a:spLocks noGrp="1"/>
          </p:cNvSpPr>
          <p:nvPr>
            <p:ph idx="1"/>
          </p:nvPr>
        </p:nvSpPr>
        <p:spPr/>
        <p:txBody>
          <a:bodyPr/>
          <a:lstStyle/>
          <a:p>
            <a:r>
              <a:rPr lang="fr-FR" dirty="0">
                <a:latin typeface="Arial Narrow" panose="020B0606020202030204" pitchFamily="34" charset="0"/>
              </a:rPr>
              <a:t>Grant, </a:t>
            </a:r>
            <a:r>
              <a:rPr lang="fr-FR" dirty="0" err="1">
                <a:latin typeface="Arial Narrow" panose="020B0606020202030204" pitchFamily="34" charset="0"/>
              </a:rPr>
              <a:t>prize</a:t>
            </a:r>
            <a:r>
              <a:rPr lang="fr-FR" dirty="0">
                <a:latin typeface="Arial Narrow" panose="020B0606020202030204" pitchFamily="34" charset="0"/>
              </a:rPr>
              <a:t>, public </a:t>
            </a:r>
            <a:r>
              <a:rPr lang="fr-FR" dirty="0" err="1">
                <a:latin typeface="Arial Narrow" panose="020B0606020202030204" pitchFamily="34" charset="0"/>
              </a:rPr>
              <a:t>procurement</a:t>
            </a:r>
            <a:endParaRPr lang="fr-FR" dirty="0">
              <a:latin typeface="Arial Narrow" panose="020B0606020202030204" pitchFamily="34" charset="0"/>
            </a:endParaRPr>
          </a:p>
          <a:p>
            <a:r>
              <a:rPr lang="fr-FR" dirty="0">
                <a:latin typeface="Arial Narrow" panose="020B0606020202030204" pitchFamily="34" charset="0"/>
              </a:rPr>
              <a:t>Push program</a:t>
            </a:r>
          </a:p>
          <a:p>
            <a:r>
              <a:rPr lang="fr-FR" dirty="0">
                <a:latin typeface="Arial Narrow" panose="020B0606020202030204" pitchFamily="34" charset="0"/>
              </a:rPr>
              <a:t>Pull program</a:t>
            </a:r>
          </a:p>
          <a:p>
            <a:r>
              <a:rPr lang="fr-FR" dirty="0">
                <a:solidFill>
                  <a:srgbClr val="FF0000"/>
                </a:solidFill>
                <a:latin typeface="Arial Narrow" panose="020B0606020202030204" pitchFamily="34" charset="0"/>
              </a:rPr>
              <a:t>How to </a:t>
            </a:r>
            <a:r>
              <a:rPr lang="fr-FR" dirty="0" err="1">
                <a:solidFill>
                  <a:srgbClr val="FF0000"/>
                </a:solidFill>
                <a:latin typeface="Arial Narrow" panose="020B0606020202030204" pitchFamily="34" charset="0"/>
              </a:rPr>
              <a:t>accelerate</a:t>
            </a:r>
            <a:r>
              <a:rPr lang="fr-FR" dirty="0">
                <a:solidFill>
                  <a:srgbClr val="FF0000"/>
                </a:solidFill>
                <a:latin typeface="Arial Narrow" panose="020B0606020202030204" pitchFamily="34" charset="0"/>
              </a:rPr>
              <a:t> technologies?</a:t>
            </a:r>
          </a:p>
        </p:txBody>
      </p:sp>
    </p:spTree>
    <p:extLst>
      <p:ext uri="{BB962C8B-B14F-4D97-AF65-F5344CB8AC3E}">
        <p14:creationId xmlns:p14="http://schemas.microsoft.com/office/powerpoint/2010/main" val="251679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34F95-71E1-480E-B5D5-27D6A1E82A92}"/>
              </a:ext>
            </a:extLst>
          </p:cNvPr>
          <p:cNvSpPr>
            <a:spLocks noGrp="1"/>
          </p:cNvSpPr>
          <p:nvPr>
            <p:ph type="title"/>
          </p:nvPr>
        </p:nvSpPr>
        <p:spPr>
          <a:xfrm>
            <a:off x="532969" y="183264"/>
            <a:ext cx="10325265" cy="813337"/>
          </a:xfrm>
        </p:spPr>
        <p:txBody>
          <a:bodyPr/>
          <a:lstStyle/>
          <a:p>
            <a:pPr>
              <a:defRPr/>
            </a:pPr>
            <a:r>
              <a:rPr lang="fr-FR" dirty="0" err="1">
                <a:latin typeface="Impact" panose="020B0806030902050204" pitchFamily="34" charset="0"/>
              </a:rPr>
              <a:t>Acceleration</a:t>
            </a:r>
            <a:r>
              <a:rPr lang="fr-FR" dirty="0">
                <a:latin typeface="Impact" panose="020B0806030902050204" pitchFamily="34" charset="0"/>
              </a:rPr>
              <a:t>  – </a:t>
            </a:r>
            <a:r>
              <a:rPr lang="fr-FR" dirty="0" err="1">
                <a:latin typeface="Impact" panose="020B0806030902050204" pitchFamily="34" charset="0"/>
              </a:rPr>
              <a:t>extreme</a:t>
            </a:r>
            <a:r>
              <a:rPr lang="fr-FR" dirty="0">
                <a:latin typeface="Impact" panose="020B0806030902050204" pitchFamily="34" charset="0"/>
              </a:rPr>
              <a:t> case</a:t>
            </a:r>
          </a:p>
        </p:txBody>
      </p:sp>
      <p:sp>
        <p:nvSpPr>
          <p:cNvPr id="3" name="Espace réservé du contenu 2">
            <a:extLst>
              <a:ext uri="{FF2B5EF4-FFF2-40B4-BE49-F238E27FC236}">
                <a16:creationId xmlns:a16="http://schemas.microsoft.com/office/drawing/2014/main" id="{8A4E1134-233D-462B-9D53-DE68E9C2849E}"/>
              </a:ext>
            </a:extLst>
          </p:cNvPr>
          <p:cNvSpPr>
            <a:spLocks noGrp="1"/>
          </p:cNvSpPr>
          <p:nvPr>
            <p:ph idx="4294967295"/>
          </p:nvPr>
        </p:nvSpPr>
        <p:spPr>
          <a:xfrm>
            <a:off x="0" y="1565401"/>
            <a:ext cx="10513372" cy="5052008"/>
          </a:xfrm>
        </p:spPr>
        <p:txBody>
          <a:bodyPr>
            <a:normAutofit fontScale="70000" lnSpcReduction="20000"/>
          </a:bodyPr>
          <a:lstStyle/>
          <a:p>
            <a:pPr>
              <a:defRPr/>
            </a:pPr>
            <a:r>
              <a:rPr lang="fr-FR" sz="3299" dirty="0">
                <a:latin typeface="Arial Narrow" panose="020B0606020202030204" pitchFamily="34" charset="0"/>
              </a:rPr>
              <a:t>Can </a:t>
            </a:r>
            <a:r>
              <a:rPr lang="fr-FR" sz="3299" dirty="0" err="1">
                <a:latin typeface="Arial Narrow" panose="020B0606020202030204" pitchFamily="34" charset="0"/>
              </a:rPr>
              <a:t>we</a:t>
            </a:r>
            <a:r>
              <a:rPr lang="fr-FR" sz="3299" dirty="0">
                <a:latin typeface="Arial Narrow" panose="020B0606020202030204" pitchFamily="34" charset="0"/>
              </a:rPr>
              <a:t> </a:t>
            </a:r>
            <a:r>
              <a:rPr lang="fr-FR" sz="3299" dirty="0" err="1">
                <a:latin typeface="Arial Narrow" panose="020B0606020202030204" pitchFamily="34" charset="0"/>
              </a:rPr>
              <a:t>make</a:t>
            </a:r>
            <a:r>
              <a:rPr lang="fr-FR" sz="3299" dirty="0">
                <a:latin typeface="Arial Narrow" panose="020B0606020202030204" pitchFamily="34" charset="0"/>
              </a:rPr>
              <a:t> a business case for a </a:t>
            </a:r>
            <a:r>
              <a:rPr lang="fr-FR" sz="3299" dirty="0" err="1">
                <a:latin typeface="Arial Narrow" panose="020B0606020202030204" pitchFamily="34" charset="0"/>
              </a:rPr>
              <a:t>drug</a:t>
            </a:r>
            <a:r>
              <a:rPr lang="fr-FR" sz="3299" dirty="0">
                <a:latin typeface="Arial Narrow" panose="020B0606020202030204" pitchFamily="34" charset="0"/>
              </a:rPr>
              <a:t> to </a:t>
            </a:r>
            <a:r>
              <a:rPr lang="fr-FR" sz="3299" dirty="0" err="1">
                <a:latin typeface="Arial Narrow" panose="020B0606020202030204" pitchFamily="34" charset="0"/>
              </a:rPr>
              <a:t>prevent</a:t>
            </a:r>
            <a:r>
              <a:rPr lang="fr-FR" sz="3299" dirty="0">
                <a:latin typeface="Arial Narrow" panose="020B0606020202030204" pitchFamily="34" charset="0"/>
              </a:rPr>
              <a:t> or cure </a:t>
            </a:r>
            <a:r>
              <a:rPr lang="fr-FR" sz="3299" dirty="0" err="1">
                <a:latin typeface="Arial Narrow" panose="020B0606020202030204" pitchFamily="34" charset="0"/>
              </a:rPr>
              <a:t>diseases</a:t>
            </a:r>
            <a:r>
              <a:rPr lang="fr-FR" sz="3299" dirty="0">
                <a:latin typeface="Arial Narrow" panose="020B0606020202030204" pitchFamily="34" charset="0"/>
              </a:rPr>
              <a:t> </a:t>
            </a:r>
            <a:r>
              <a:rPr lang="fr-FR" sz="3299" dirty="0" err="1">
                <a:latin typeface="Arial Narrow" panose="020B0606020202030204" pitchFamily="34" charset="0"/>
              </a:rPr>
              <a:t>concentrated</a:t>
            </a:r>
            <a:r>
              <a:rPr lang="fr-FR" sz="3299" dirty="0">
                <a:latin typeface="Arial Narrow" panose="020B0606020202030204" pitchFamily="34" charset="0"/>
              </a:rPr>
              <a:t> in </a:t>
            </a:r>
            <a:r>
              <a:rPr lang="fr-FR" sz="3299" dirty="0" err="1">
                <a:latin typeface="Arial Narrow" panose="020B0606020202030204" pitchFamily="34" charset="0"/>
              </a:rPr>
              <a:t>poor</a:t>
            </a:r>
            <a:r>
              <a:rPr lang="fr-FR" sz="3299" dirty="0">
                <a:latin typeface="Arial Narrow" panose="020B0606020202030204" pitchFamily="34" charset="0"/>
              </a:rPr>
              <a:t> countries – in </a:t>
            </a:r>
            <a:r>
              <a:rPr lang="fr-FR" sz="3299" dirty="0" err="1">
                <a:latin typeface="Arial Narrow" panose="020B0606020202030204" pitchFamily="34" charset="0"/>
              </a:rPr>
              <a:t>many</a:t>
            </a:r>
            <a:r>
              <a:rPr lang="fr-FR" sz="3299" dirty="0">
                <a:latin typeface="Arial Narrow" panose="020B0606020202030204" pitchFamily="34" charset="0"/>
              </a:rPr>
              <a:t> cases </a:t>
            </a:r>
            <a:r>
              <a:rPr lang="fr-FR" sz="3299" dirty="0" err="1">
                <a:latin typeface="Arial Narrow" panose="020B0606020202030204" pitchFamily="34" charset="0"/>
              </a:rPr>
              <a:t>there</a:t>
            </a:r>
            <a:r>
              <a:rPr lang="fr-FR" sz="3299" dirty="0">
                <a:latin typeface="Arial Narrow" panose="020B0606020202030204" pitchFamily="34" charset="0"/>
              </a:rPr>
              <a:t> </a:t>
            </a:r>
            <a:r>
              <a:rPr lang="fr-FR" sz="3299" dirty="0" err="1">
                <a:latin typeface="Arial Narrow" panose="020B0606020202030204" pitchFamily="34" charset="0"/>
              </a:rPr>
              <a:t>is</a:t>
            </a:r>
            <a:r>
              <a:rPr lang="fr-FR" sz="3299" dirty="0">
                <a:latin typeface="Arial Narrow" panose="020B0606020202030204" pitchFamily="34" charset="0"/>
              </a:rPr>
              <a:t> </a:t>
            </a:r>
            <a:r>
              <a:rPr lang="fr-FR" sz="3299" dirty="0" err="1">
                <a:latin typeface="Arial Narrow" panose="020B0606020202030204" pitchFamily="34" charset="0"/>
              </a:rPr>
              <a:t>simply</a:t>
            </a:r>
            <a:r>
              <a:rPr lang="fr-FR" sz="3299" dirty="0">
                <a:latin typeface="Arial Narrow" panose="020B0606020202030204" pitchFamily="34" charset="0"/>
              </a:rPr>
              <a:t> no </a:t>
            </a:r>
            <a:r>
              <a:rPr lang="fr-FR" sz="3299" dirty="0" err="1">
                <a:latin typeface="Arial Narrow" panose="020B0606020202030204" pitchFamily="34" charset="0"/>
              </a:rPr>
              <a:t>market</a:t>
            </a:r>
            <a:r>
              <a:rPr lang="fr-FR" sz="3299" dirty="0">
                <a:latin typeface="Arial Narrow" panose="020B0606020202030204" pitchFamily="34" charset="0"/>
              </a:rPr>
              <a:t>?</a:t>
            </a:r>
          </a:p>
          <a:p>
            <a:pPr>
              <a:defRPr/>
            </a:pPr>
            <a:r>
              <a:rPr lang="en-US" altLang="fr-FR" sz="3299" dirty="0">
                <a:latin typeface="Arial Narrow" panose="020B0606020202030204" pitchFamily="34" charset="0"/>
              </a:rPr>
              <a:t>Rich countries Governments or Charities could engineer a market where non yet exist – </a:t>
            </a:r>
            <a:r>
              <a:rPr lang="en-US" altLang="fr-FR" sz="3299" dirty="0">
                <a:solidFill>
                  <a:srgbClr val="FF0000"/>
                </a:solidFill>
                <a:latin typeface="Arial Narrow" panose="020B0606020202030204" pitchFamily="34" charset="0"/>
              </a:rPr>
              <a:t>advanced market commitment </a:t>
            </a:r>
            <a:r>
              <a:rPr lang="en-US" altLang="fr-FR" sz="3299" dirty="0">
                <a:latin typeface="Arial Narrow" panose="020B0606020202030204" pitchFamily="34" charset="0"/>
              </a:rPr>
              <a:t>(AMC)</a:t>
            </a:r>
          </a:p>
          <a:p>
            <a:pPr lvl="1">
              <a:defRPr/>
            </a:pPr>
            <a:r>
              <a:rPr lang="en-US" altLang="fr-FR" sz="2481" dirty="0">
                <a:latin typeface="Arial Narrow" panose="020B0606020202030204" pitchFamily="34" charset="0"/>
              </a:rPr>
              <a:t>Evidence shows that markets work (to incentivize pharmaceutical companies)</a:t>
            </a:r>
            <a:endParaRPr lang="fr-FR" dirty="0">
              <a:latin typeface="Arial Narrow" panose="020B0606020202030204" pitchFamily="34" charset="0"/>
            </a:endParaRPr>
          </a:p>
          <a:p>
            <a:pPr>
              <a:defRPr/>
            </a:pPr>
            <a:r>
              <a:rPr lang="en-US" altLang="fr-FR" sz="3299" dirty="0">
                <a:latin typeface="Arial Narrow" panose="020B0606020202030204" pitchFamily="34" charset="0"/>
              </a:rPr>
              <a:t>Difference with the </a:t>
            </a:r>
            <a:r>
              <a:rPr lang="en-US" altLang="fr-FR" sz="3299" dirty="0">
                <a:solidFill>
                  <a:schemeClr val="accent1"/>
                </a:solidFill>
                <a:latin typeface="Arial Narrow" panose="020B0606020202030204" pitchFamily="34" charset="0"/>
              </a:rPr>
              <a:t>prize</a:t>
            </a:r>
            <a:r>
              <a:rPr lang="en-US" altLang="fr-FR" sz="3299" dirty="0">
                <a:latin typeface="Arial Narrow" panose="020B0606020202030204" pitchFamily="34" charset="0"/>
              </a:rPr>
              <a:t> system – AMC creates a market</a:t>
            </a:r>
          </a:p>
          <a:p>
            <a:pPr>
              <a:defRPr/>
            </a:pPr>
            <a:r>
              <a:rPr lang="en-US" altLang="fr-FR" sz="3299" dirty="0">
                <a:latin typeface="Arial Narrow" panose="020B0606020202030204" pitchFamily="34" charset="0"/>
              </a:rPr>
              <a:t>Under AMCs, donors make a legally binding commitment to buy at a high guaranteed </a:t>
            </a:r>
            <a:r>
              <a:rPr lang="en-US" altLang="fr-FR" sz="3299" dirty="0">
                <a:solidFill>
                  <a:schemeClr val="accent1"/>
                </a:solidFill>
                <a:latin typeface="Arial Narrow" panose="020B0606020202030204" pitchFamily="34" charset="0"/>
              </a:rPr>
              <a:t>price</a:t>
            </a:r>
            <a:r>
              <a:rPr lang="en-US" altLang="fr-FR" sz="3299" dirty="0">
                <a:latin typeface="Arial Narrow" panose="020B0606020202030204" pitchFamily="34" charset="0"/>
              </a:rPr>
              <a:t> a vaccine if and when one is invented</a:t>
            </a:r>
          </a:p>
          <a:p>
            <a:pPr>
              <a:defRPr/>
            </a:pPr>
            <a:r>
              <a:rPr lang="en-US" altLang="fr-FR" sz="3299" dirty="0">
                <a:latin typeface="Arial Narrow" panose="020B0606020202030204" pitchFamily="34" charset="0"/>
              </a:rPr>
              <a:t>If credible, such promise creates an incentive for for-profit companies to fund, test and make the targeted vaccine</a:t>
            </a:r>
            <a:endParaRPr lang="en-US" altLang="fr-FR" sz="2291" dirty="0">
              <a:latin typeface="Arial Narrow" panose="020B0606020202030204" pitchFamily="34" charset="0"/>
            </a:endParaRPr>
          </a:p>
          <a:p>
            <a:pPr>
              <a:defRPr/>
            </a:pPr>
            <a:r>
              <a:rPr lang="fr-FR" sz="3299" dirty="0">
                <a:latin typeface="Arial Narrow" panose="020B0606020202030204" pitchFamily="34" charset="0"/>
              </a:rPr>
              <a:t>The </a:t>
            </a:r>
            <a:r>
              <a:rPr lang="fr-FR" sz="3299" dirty="0" err="1">
                <a:solidFill>
                  <a:srgbClr val="FF0000"/>
                </a:solidFill>
                <a:latin typeface="Arial Narrow" panose="020B0606020202030204" pitchFamily="34" charset="0"/>
              </a:rPr>
              <a:t>higher</a:t>
            </a:r>
            <a:r>
              <a:rPr lang="fr-FR" sz="3299" dirty="0">
                <a:solidFill>
                  <a:srgbClr val="FF0000"/>
                </a:solidFill>
                <a:latin typeface="Arial Narrow" panose="020B0606020202030204" pitchFamily="34" charset="0"/>
              </a:rPr>
              <a:t> </a:t>
            </a:r>
            <a:r>
              <a:rPr lang="fr-FR" sz="3299" dirty="0" err="1">
                <a:solidFill>
                  <a:srgbClr val="FF0000"/>
                </a:solidFill>
                <a:latin typeface="Arial Narrow" panose="020B0606020202030204" pitchFamily="34" charset="0"/>
              </a:rPr>
              <a:t>guaranteed</a:t>
            </a:r>
            <a:r>
              <a:rPr lang="fr-FR" sz="3299" dirty="0">
                <a:solidFill>
                  <a:srgbClr val="FF0000"/>
                </a:solidFill>
                <a:latin typeface="Arial Narrow" panose="020B0606020202030204" pitchFamily="34" charset="0"/>
              </a:rPr>
              <a:t> </a:t>
            </a:r>
            <a:r>
              <a:rPr lang="fr-FR" sz="3299" dirty="0" err="1">
                <a:solidFill>
                  <a:srgbClr val="FF0000"/>
                </a:solidFill>
                <a:latin typeface="Arial Narrow" panose="020B0606020202030204" pitchFamily="34" charset="0"/>
              </a:rPr>
              <a:t>price</a:t>
            </a:r>
            <a:r>
              <a:rPr lang="fr-FR" sz="3299" dirty="0">
                <a:solidFill>
                  <a:srgbClr val="FF0000"/>
                </a:solidFill>
                <a:latin typeface="Arial Narrow" panose="020B0606020202030204" pitchFamily="34" charset="0"/>
              </a:rPr>
              <a:t> </a:t>
            </a:r>
            <a:r>
              <a:rPr lang="fr-FR" sz="3299" dirty="0" err="1">
                <a:latin typeface="Arial Narrow" panose="020B0606020202030204" pitchFamily="34" charset="0"/>
              </a:rPr>
              <a:t>provides</a:t>
            </a:r>
            <a:r>
              <a:rPr lang="fr-FR" sz="3299" dirty="0">
                <a:latin typeface="Arial Narrow" panose="020B0606020202030204" pitchFamily="34" charset="0"/>
              </a:rPr>
              <a:t> an </a:t>
            </a:r>
            <a:r>
              <a:rPr lang="fr-FR" sz="3299" dirty="0" err="1">
                <a:latin typeface="Arial Narrow" panose="020B0606020202030204" pitchFamily="34" charset="0"/>
              </a:rPr>
              <a:t>economic</a:t>
            </a:r>
            <a:r>
              <a:rPr lang="fr-FR" sz="3299" dirty="0">
                <a:latin typeface="Arial Narrow" panose="020B0606020202030204" pitchFamily="34" charset="0"/>
              </a:rPr>
              <a:t> return for </a:t>
            </a:r>
            <a:r>
              <a:rPr lang="fr-FR" sz="3299" dirty="0" err="1">
                <a:latin typeface="Arial Narrow" panose="020B0606020202030204" pitchFamily="34" charset="0"/>
              </a:rPr>
              <a:t>innovators</a:t>
            </a:r>
            <a:r>
              <a:rPr lang="fr-FR" sz="3299" dirty="0">
                <a:latin typeface="Arial Narrow" panose="020B0606020202030204" pitchFamily="34" charset="0"/>
              </a:rPr>
              <a:t> and </a:t>
            </a:r>
            <a:r>
              <a:rPr lang="fr-FR" sz="3299" dirty="0" err="1">
                <a:latin typeface="Arial Narrow" panose="020B0606020202030204" pitchFamily="34" charset="0"/>
              </a:rPr>
              <a:t>developers</a:t>
            </a:r>
            <a:r>
              <a:rPr lang="fr-FR" sz="3299" dirty="0">
                <a:latin typeface="Arial Narrow" panose="020B0606020202030204" pitchFamily="34" charset="0"/>
              </a:rPr>
              <a:t>, and in exchange the </a:t>
            </a:r>
            <a:r>
              <a:rPr lang="fr-FR" sz="3299" dirty="0" err="1">
                <a:latin typeface="Arial Narrow" panose="020B0606020202030204" pitchFamily="34" charset="0"/>
              </a:rPr>
              <a:t>innovators</a:t>
            </a:r>
            <a:r>
              <a:rPr lang="fr-FR" sz="3299" dirty="0">
                <a:latin typeface="Arial Narrow" panose="020B0606020202030204" pitchFamily="34" charset="0"/>
              </a:rPr>
              <a:t> </a:t>
            </a:r>
            <a:r>
              <a:rPr lang="fr-FR" sz="3299" dirty="0" err="1">
                <a:latin typeface="Arial Narrow" panose="020B0606020202030204" pitchFamily="34" charset="0"/>
              </a:rPr>
              <a:t>agree</a:t>
            </a:r>
            <a:r>
              <a:rPr lang="fr-FR" sz="3299" dirty="0">
                <a:latin typeface="Arial Narrow" panose="020B0606020202030204" pitchFamily="34" charset="0"/>
              </a:rPr>
              <a:t> to a cap in the long run </a:t>
            </a:r>
            <a:r>
              <a:rPr lang="fr-FR" sz="3299" dirty="0" err="1">
                <a:latin typeface="Arial Narrow" panose="020B0606020202030204" pitchFamily="34" charset="0"/>
              </a:rPr>
              <a:t>price</a:t>
            </a:r>
            <a:r>
              <a:rPr lang="fr-FR" sz="3299" dirty="0">
                <a:latin typeface="Arial Narrow" panose="020B0606020202030204" pitchFamily="34" charset="0"/>
              </a:rPr>
              <a:t> </a:t>
            </a:r>
            <a:r>
              <a:rPr lang="fr-FR" sz="3299" dirty="0" err="1">
                <a:latin typeface="Arial Narrow" panose="020B0606020202030204" pitchFamily="34" charset="0"/>
              </a:rPr>
              <a:t>that</a:t>
            </a:r>
            <a:r>
              <a:rPr lang="fr-FR" sz="3299" dirty="0">
                <a:latin typeface="Arial Narrow" panose="020B0606020202030204" pitchFamily="34" charset="0"/>
              </a:rPr>
              <a:t> </a:t>
            </a:r>
            <a:r>
              <a:rPr lang="fr-FR" sz="3299" dirty="0" err="1">
                <a:latin typeface="Arial Narrow" panose="020B0606020202030204" pitchFamily="34" charset="0"/>
              </a:rPr>
              <a:t>they</a:t>
            </a:r>
            <a:r>
              <a:rPr lang="fr-FR" sz="3299" dirty="0">
                <a:latin typeface="Arial Narrow" panose="020B0606020202030204" pitchFamily="34" charset="0"/>
              </a:rPr>
              <a:t> charge for the </a:t>
            </a:r>
            <a:r>
              <a:rPr lang="fr-FR" sz="3299" dirty="0" err="1">
                <a:latin typeface="Arial Narrow" panose="020B0606020202030204" pitchFamily="34" charset="0"/>
              </a:rPr>
              <a:t>product</a:t>
            </a:r>
            <a:r>
              <a:rPr lang="fr-FR" sz="3299" dirty="0">
                <a:latin typeface="Arial Narrow" panose="020B0606020202030204" pitchFamily="34" charset="0"/>
              </a:rPr>
              <a:t>. </a:t>
            </a:r>
          </a:p>
          <a:p>
            <a:pPr lvl="1">
              <a:defRPr/>
            </a:pPr>
            <a:r>
              <a:rPr lang="fr-FR" sz="2899" dirty="0">
                <a:latin typeface="Arial Narrow" panose="020B0606020202030204" pitchFamily="34" charset="0"/>
              </a:rPr>
              <a:t>How to set the </a:t>
            </a:r>
            <a:r>
              <a:rPr lang="fr-FR" sz="2899" dirty="0" err="1">
                <a:latin typeface="Arial Narrow" panose="020B0606020202030204" pitchFamily="34" charset="0"/>
              </a:rPr>
              <a:t>guaranteed</a:t>
            </a:r>
            <a:r>
              <a:rPr lang="fr-FR" sz="2899" dirty="0">
                <a:latin typeface="Arial Narrow" panose="020B0606020202030204" pitchFamily="34" charset="0"/>
              </a:rPr>
              <a:t> </a:t>
            </a:r>
            <a:r>
              <a:rPr lang="fr-FR" sz="2899" dirty="0" err="1">
                <a:latin typeface="Arial Narrow" panose="020B0606020202030204" pitchFamily="34" charset="0"/>
              </a:rPr>
              <a:t>price</a:t>
            </a:r>
            <a:r>
              <a:rPr lang="fr-FR" sz="2899" dirty="0">
                <a:latin typeface="Arial Narrow" panose="020B0606020202030204" pitchFamily="34" charset="0"/>
              </a:rPr>
              <a:t>? – </a:t>
            </a:r>
            <a:r>
              <a:rPr lang="fr-FR" sz="2899" dirty="0" err="1">
                <a:latin typeface="Arial Narrow" panose="020B0606020202030204" pitchFamily="34" charset="0"/>
              </a:rPr>
              <a:t>Should</a:t>
            </a:r>
            <a:r>
              <a:rPr lang="fr-FR" sz="2899" dirty="0">
                <a:latin typeface="Arial Narrow" panose="020B0606020202030204" pitchFamily="34" charset="0"/>
              </a:rPr>
              <a:t> correspond to the value society </a:t>
            </a:r>
            <a:r>
              <a:rPr lang="fr-FR" sz="2899" dirty="0" err="1">
                <a:latin typeface="Arial Narrow" panose="020B0606020202030204" pitchFamily="34" charset="0"/>
              </a:rPr>
              <a:t>would</a:t>
            </a:r>
            <a:r>
              <a:rPr lang="fr-FR" sz="2899" dirty="0">
                <a:latin typeface="Arial Narrow" panose="020B0606020202030204" pitchFamily="34" charset="0"/>
              </a:rPr>
              <a:t> put on a vaccine</a:t>
            </a:r>
            <a:endParaRPr lang="fr-FR" sz="3299" dirty="0">
              <a:latin typeface="Arial Narrow" panose="020B0606020202030204" pitchFamily="34" charset="0"/>
            </a:endParaRPr>
          </a:p>
          <a:p>
            <a:pPr>
              <a:defRPr/>
            </a:pPr>
            <a:r>
              <a:rPr lang="fr-FR" sz="3299" dirty="0">
                <a:latin typeface="Arial Narrow" panose="020B0606020202030204" pitchFamily="34" charset="0"/>
              </a:rPr>
              <a:t>The </a:t>
            </a:r>
            <a:r>
              <a:rPr lang="fr-FR" sz="3299" dirty="0" err="1">
                <a:latin typeface="Arial Narrow" panose="020B0606020202030204" pitchFamily="34" charset="0"/>
              </a:rPr>
              <a:t>product</a:t>
            </a:r>
            <a:r>
              <a:rPr lang="fr-FR" sz="3299" dirty="0">
                <a:latin typeface="Arial Narrow" panose="020B0606020202030204" pitchFamily="34" charset="0"/>
              </a:rPr>
              <a:t> </a:t>
            </a:r>
            <a:r>
              <a:rPr lang="fr-FR" sz="3299" dirty="0" err="1">
                <a:latin typeface="Arial Narrow" panose="020B0606020202030204" pitchFamily="34" charset="0"/>
              </a:rPr>
              <a:t>is</a:t>
            </a:r>
            <a:r>
              <a:rPr lang="fr-FR" sz="3299" dirty="0">
                <a:latin typeface="Arial Narrow" panose="020B0606020202030204" pitchFamily="34" charset="0"/>
              </a:rPr>
              <a:t> </a:t>
            </a:r>
            <a:r>
              <a:rPr lang="fr-FR" sz="3299" dirty="0" err="1">
                <a:latin typeface="Arial Narrow" panose="020B0606020202030204" pitchFamily="34" charset="0"/>
              </a:rPr>
              <a:t>bought</a:t>
            </a:r>
            <a:r>
              <a:rPr lang="fr-FR" sz="3299" dirty="0">
                <a:latin typeface="Arial Narrow" panose="020B0606020202030204" pitchFamily="34" charset="0"/>
              </a:rPr>
              <a:t> at high </a:t>
            </a:r>
            <a:r>
              <a:rPr lang="fr-FR" sz="3299" dirty="0" err="1">
                <a:latin typeface="Arial Narrow" panose="020B0606020202030204" pitchFamily="34" charset="0"/>
              </a:rPr>
              <a:t>guaranteed</a:t>
            </a:r>
            <a:r>
              <a:rPr lang="fr-FR" sz="3299" dirty="0">
                <a:latin typeface="Arial Narrow" panose="020B0606020202030204" pitchFamily="34" charset="0"/>
              </a:rPr>
              <a:t> </a:t>
            </a:r>
            <a:r>
              <a:rPr lang="fr-FR" sz="3299" dirty="0" err="1">
                <a:latin typeface="Arial Narrow" panose="020B0606020202030204" pitchFamily="34" charset="0"/>
              </a:rPr>
              <a:t>price</a:t>
            </a:r>
            <a:r>
              <a:rPr lang="fr-FR" sz="3299" dirty="0">
                <a:latin typeface="Arial Narrow" panose="020B0606020202030204" pitchFamily="34" charset="0"/>
              </a:rPr>
              <a:t> BUT </a:t>
            </a:r>
            <a:r>
              <a:rPr lang="fr-FR" sz="3299" dirty="0" err="1">
                <a:latin typeface="Arial Narrow" panose="020B0606020202030204" pitchFamily="34" charset="0"/>
              </a:rPr>
              <a:t>distributed</a:t>
            </a:r>
            <a:r>
              <a:rPr lang="fr-FR" sz="3299" dirty="0">
                <a:latin typeface="Arial Narrow" panose="020B0606020202030204" pitchFamily="34" charset="0"/>
              </a:rPr>
              <a:t> at a </a:t>
            </a:r>
            <a:r>
              <a:rPr lang="fr-FR" sz="3299" dirty="0" err="1">
                <a:solidFill>
                  <a:srgbClr val="FF0000"/>
                </a:solidFill>
                <a:latin typeface="Arial Narrow" panose="020B0606020202030204" pitchFamily="34" charset="0"/>
              </a:rPr>
              <a:t>low</a:t>
            </a:r>
            <a:r>
              <a:rPr lang="fr-FR" sz="3299" dirty="0">
                <a:latin typeface="Arial Narrow" panose="020B0606020202030204" pitchFamily="34" charset="0"/>
              </a:rPr>
              <a:t> </a:t>
            </a:r>
            <a:r>
              <a:rPr lang="fr-FR" sz="3299" dirty="0" err="1">
                <a:solidFill>
                  <a:srgbClr val="FF0000"/>
                </a:solidFill>
                <a:latin typeface="Arial Narrow" panose="020B0606020202030204" pitchFamily="34" charset="0"/>
              </a:rPr>
              <a:t>price</a:t>
            </a:r>
            <a:r>
              <a:rPr lang="fr-FR" sz="3299" dirty="0">
                <a:solidFill>
                  <a:srgbClr val="FF0000"/>
                </a:solidFill>
                <a:latin typeface="Arial Narrow" panose="020B0606020202030204" pitchFamily="34" charset="0"/>
              </a:rPr>
              <a:t> </a:t>
            </a:r>
            <a:r>
              <a:rPr lang="fr-FR" sz="3299" dirty="0" err="1">
                <a:latin typeface="Arial Narrow" panose="020B0606020202030204" pitchFamily="34" charset="0"/>
              </a:rPr>
              <a:t>during</a:t>
            </a:r>
            <a:r>
              <a:rPr lang="fr-FR" sz="3299" dirty="0">
                <a:latin typeface="Arial Narrow" panose="020B0606020202030204" pitchFamily="34" charset="0"/>
              </a:rPr>
              <a:t> the </a:t>
            </a:r>
            <a:r>
              <a:rPr lang="fr-FR" sz="3299" dirty="0" err="1">
                <a:latin typeface="Arial Narrow" panose="020B0606020202030204" pitchFamily="34" charset="0"/>
              </a:rPr>
              <a:t>AMCs</a:t>
            </a:r>
            <a:endParaRPr lang="fr-FR" sz="3299" dirty="0">
              <a:latin typeface="Arial Narrow" panose="020B0606020202030204" pitchFamily="34" charset="0"/>
            </a:endParaRPr>
          </a:p>
          <a:p>
            <a:pPr>
              <a:defRPr/>
            </a:pPr>
            <a:r>
              <a:rPr lang="fr-FR" sz="3299" dirty="0">
                <a:latin typeface="Arial Narrow" panose="020B0606020202030204" pitchFamily="34" charset="0"/>
              </a:rPr>
              <a:t> If no </a:t>
            </a:r>
            <a:r>
              <a:rPr lang="fr-FR" sz="3299" dirty="0" err="1">
                <a:latin typeface="Arial Narrow" panose="020B0606020202030204" pitchFamily="34" charset="0"/>
              </a:rPr>
              <a:t>suitable</a:t>
            </a:r>
            <a:r>
              <a:rPr lang="fr-FR" sz="3299" dirty="0">
                <a:latin typeface="Arial Narrow" panose="020B0606020202030204" pitchFamily="34" charset="0"/>
              </a:rPr>
              <a:t> </a:t>
            </a:r>
            <a:r>
              <a:rPr lang="fr-FR" sz="3299" dirty="0" err="1">
                <a:latin typeface="Arial Narrow" panose="020B0606020202030204" pitchFamily="34" charset="0"/>
              </a:rPr>
              <a:t>product</a:t>
            </a:r>
            <a:r>
              <a:rPr lang="fr-FR" sz="3299" dirty="0">
                <a:latin typeface="Arial Narrow" panose="020B0606020202030204" pitchFamily="34" charset="0"/>
              </a:rPr>
              <a:t> </a:t>
            </a:r>
            <a:r>
              <a:rPr lang="fr-FR" sz="3299" dirty="0" err="1">
                <a:latin typeface="Arial Narrow" panose="020B0606020202030204" pitchFamily="34" charset="0"/>
              </a:rPr>
              <a:t>is</a:t>
            </a:r>
            <a:r>
              <a:rPr lang="fr-FR" sz="3299" dirty="0">
                <a:latin typeface="Arial Narrow" panose="020B0606020202030204" pitchFamily="34" charset="0"/>
              </a:rPr>
              <a:t> </a:t>
            </a:r>
            <a:r>
              <a:rPr lang="fr-FR" sz="3299" dirty="0" err="1">
                <a:latin typeface="Arial Narrow" panose="020B0606020202030204" pitchFamily="34" charset="0"/>
              </a:rPr>
              <a:t>developed</a:t>
            </a:r>
            <a:r>
              <a:rPr lang="fr-FR" sz="3299" dirty="0">
                <a:latin typeface="Arial Narrow" panose="020B0606020202030204" pitchFamily="34" charset="0"/>
              </a:rPr>
              <a:t>, no AMC </a:t>
            </a:r>
            <a:r>
              <a:rPr lang="fr-FR" sz="3299" dirty="0" err="1">
                <a:latin typeface="Arial Narrow" panose="020B0606020202030204" pitchFamily="34" charset="0"/>
              </a:rPr>
              <a:t>payments</a:t>
            </a:r>
            <a:r>
              <a:rPr lang="fr-FR" sz="3299" dirty="0">
                <a:latin typeface="Arial Narrow" panose="020B0606020202030204" pitchFamily="34" charset="0"/>
              </a:rPr>
              <a:t> </a:t>
            </a:r>
            <a:r>
              <a:rPr lang="fr-FR" sz="3299" dirty="0" err="1">
                <a:latin typeface="Arial Narrow" panose="020B0606020202030204" pitchFamily="34" charset="0"/>
              </a:rPr>
              <a:t>would</a:t>
            </a:r>
            <a:r>
              <a:rPr lang="fr-FR" sz="3299" dirty="0">
                <a:latin typeface="Arial Narrow" panose="020B0606020202030204" pitchFamily="34" charset="0"/>
              </a:rPr>
              <a:t> </a:t>
            </a:r>
            <a:r>
              <a:rPr lang="fr-FR" sz="3299" dirty="0" err="1">
                <a:latin typeface="Arial Narrow" panose="020B0606020202030204" pitchFamily="34" charset="0"/>
              </a:rPr>
              <a:t>be</a:t>
            </a:r>
            <a:r>
              <a:rPr lang="fr-FR" sz="3299" dirty="0">
                <a:latin typeface="Arial Narrow" panose="020B0606020202030204" pitchFamily="34" charset="0"/>
              </a:rPr>
              <a:t> made</a:t>
            </a:r>
          </a:p>
        </p:txBody>
      </p:sp>
      <p:pic>
        <p:nvPicPr>
          <p:cNvPr id="28676" name="Picture 62">
            <a:extLst>
              <a:ext uri="{FF2B5EF4-FFF2-40B4-BE49-F238E27FC236}">
                <a16:creationId xmlns:a16="http://schemas.microsoft.com/office/drawing/2014/main" id="{9F91EE8F-3721-42C9-9AD7-9F5A5BC663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7305" y="113396"/>
            <a:ext cx="2020803" cy="77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509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a:extLst>
              <a:ext uri="{FF2B5EF4-FFF2-40B4-BE49-F238E27FC236}">
                <a16:creationId xmlns:a16="http://schemas.microsoft.com/office/drawing/2014/main" id="{10D62A2A-CB11-4B97-929F-613A700029CF}"/>
              </a:ext>
            </a:extLst>
          </p:cNvPr>
          <p:cNvSpPr>
            <a:spLocks noChangeArrowheads="1"/>
          </p:cNvSpPr>
          <p:nvPr/>
        </p:nvSpPr>
        <p:spPr bwMode="auto">
          <a:xfrm>
            <a:off x="1525456" y="-18368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Char char="•"/>
              <a:defRPr sz="3200">
                <a:solidFill>
                  <a:schemeClr val="tx1"/>
                </a:solidFill>
                <a:latin typeface="Verdana" panose="020B0604030504040204" pitchFamily="34" charset="0"/>
              </a:defRPr>
            </a:lvl1pPr>
            <a:lvl2pPr marL="742950" indent="-285750">
              <a:spcBef>
                <a:spcPct val="20000"/>
              </a:spcBef>
              <a:buClr>
                <a:schemeClr val="tx1"/>
              </a:buClr>
              <a:buFont typeface="Verdana" panose="020B0604030504040204" pitchFamily="34" charset="0"/>
              <a:buChar char="–"/>
              <a:defRPr sz="2800">
                <a:solidFill>
                  <a:schemeClr val="tx1"/>
                </a:solidFill>
                <a:latin typeface="Verdana" panose="020B0604030504040204" pitchFamily="34" charset="0"/>
              </a:defRPr>
            </a:lvl2pPr>
            <a:lvl3pPr marL="1143000" indent="-228600">
              <a:spcBef>
                <a:spcPct val="20000"/>
              </a:spcBef>
              <a:buClr>
                <a:schemeClr val="tx1"/>
              </a:buClr>
              <a:buChar char="•"/>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tx1"/>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9pPr>
          </a:lstStyle>
          <a:p>
            <a:pPr eaLnBrk="1" hangingPunct="1">
              <a:spcBef>
                <a:spcPct val="0"/>
              </a:spcBef>
              <a:buClrTx/>
              <a:buFontTx/>
              <a:buNone/>
              <a:defRPr/>
            </a:pPr>
            <a:endParaRPr lang="fr-FR" altLang="fr-FR" sz="1800">
              <a:latin typeface="Gill Sans MT" panose="020B0502020104020203" pitchFamily="34" charset="0"/>
            </a:endParaRPr>
          </a:p>
        </p:txBody>
      </p:sp>
      <p:graphicFrame>
        <p:nvGraphicFramePr>
          <p:cNvPr id="33796" name="Object 1">
            <a:extLst>
              <a:ext uri="{FF2B5EF4-FFF2-40B4-BE49-F238E27FC236}">
                <a16:creationId xmlns:a16="http://schemas.microsoft.com/office/drawing/2014/main" id="{E0684B34-775C-4BA3-A46D-DF95EA965F2B}"/>
              </a:ext>
            </a:extLst>
          </p:cNvPr>
          <p:cNvGraphicFramePr>
            <a:graphicFrameLocks noChangeAspect="1"/>
          </p:cNvGraphicFramePr>
          <p:nvPr/>
        </p:nvGraphicFramePr>
        <p:xfrm>
          <a:off x="897" y="267465"/>
          <a:ext cx="8070672" cy="4846882"/>
        </p:xfrm>
        <a:graphic>
          <a:graphicData uri="http://schemas.openxmlformats.org/presentationml/2006/ole">
            <mc:AlternateContent xmlns:mc="http://schemas.openxmlformats.org/markup-compatibility/2006">
              <mc:Choice xmlns:v="urn:schemas-microsoft-com:vml" Requires="v">
                <p:oleObj name="Visio" r:id="rId3" imgW="7295759" imgH="4379692" progId="Visio.Drawing.11">
                  <p:embed/>
                </p:oleObj>
              </mc:Choice>
              <mc:Fallback>
                <p:oleObj name="Visio" r:id="rId3" imgW="7295759" imgH="4379692" progId="Visio.Drawing.11">
                  <p:embed/>
                  <p:pic>
                    <p:nvPicPr>
                      <p:cNvPr id="33796" name="Object 1">
                        <a:extLst>
                          <a:ext uri="{FF2B5EF4-FFF2-40B4-BE49-F238E27FC236}">
                            <a16:creationId xmlns:a16="http://schemas.microsoft.com/office/drawing/2014/main" id="{E0684B34-775C-4BA3-A46D-DF95EA965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 y="267465"/>
                        <a:ext cx="8070672" cy="48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6D69AD69-23D8-47B2-B96A-17F9280E492E}"/>
              </a:ext>
            </a:extLst>
          </p:cNvPr>
          <p:cNvSpPr/>
          <p:nvPr/>
        </p:nvSpPr>
        <p:spPr>
          <a:xfrm>
            <a:off x="2025283" y="5477124"/>
            <a:ext cx="3798859" cy="130074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fr-CH" sz="1580" dirty="0">
                <a:solidFill>
                  <a:schemeClr val="tx1"/>
                </a:solidFill>
              </a:rPr>
              <a:t>Country X </a:t>
            </a:r>
            <a:r>
              <a:rPr lang="fr-CH" sz="1580" dirty="0" err="1">
                <a:solidFill>
                  <a:schemeClr val="tx1"/>
                </a:solidFill>
              </a:rPr>
              <a:t>ministry</a:t>
            </a:r>
            <a:r>
              <a:rPr lang="fr-CH" sz="1580" dirty="0">
                <a:solidFill>
                  <a:schemeClr val="tx1"/>
                </a:solidFill>
              </a:rPr>
              <a:t> </a:t>
            </a:r>
            <a:r>
              <a:rPr lang="fr-CH" sz="1580" dirty="0" err="1">
                <a:solidFill>
                  <a:schemeClr val="tx1"/>
                </a:solidFill>
              </a:rPr>
              <a:t>decides</a:t>
            </a:r>
            <a:r>
              <a:rPr lang="fr-CH" sz="1580" dirty="0">
                <a:solidFill>
                  <a:schemeClr val="tx1"/>
                </a:solidFill>
              </a:rPr>
              <a:t> to </a:t>
            </a:r>
            <a:r>
              <a:rPr lang="fr-CH" sz="1580" dirty="0" err="1">
                <a:solidFill>
                  <a:schemeClr val="tx1"/>
                </a:solidFill>
              </a:rPr>
              <a:t>buy</a:t>
            </a:r>
            <a:r>
              <a:rPr lang="fr-CH" sz="1580" dirty="0">
                <a:solidFill>
                  <a:schemeClr val="tx1"/>
                </a:solidFill>
              </a:rPr>
              <a:t> the new vaccine – </a:t>
            </a:r>
            <a:r>
              <a:rPr lang="fr-CH" sz="1580" dirty="0" err="1">
                <a:solidFill>
                  <a:schemeClr val="tx1"/>
                </a:solidFill>
              </a:rPr>
              <a:t>it</a:t>
            </a:r>
            <a:r>
              <a:rPr lang="fr-CH" sz="1580" dirty="0">
                <a:solidFill>
                  <a:schemeClr val="tx1"/>
                </a:solidFill>
              </a:rPr>
              <a:t> </a:t>
            </a:r>
            <a:r>
              <a:rPr lang="fr-CH" sz="1580" dirty="0" err="1">
                <a:solidFill>
                  <a:schemeClr val="tx1"/>
                </a:solidFill>
              </a:rPr>
              <a:t>will</a:t>
            </a:r>
            <a:r>
              <a:rPr lang="fr-CH" sz="1580" dirty="0">
                <a:solidFill>
                  <a:schemeClr val="tx1"/>
                </a:solidFill>
              </a:rPr>
              <a:t> </a:t>
            </a:r>
            <a:r>
              <a:rPr lang="fr-CH" sz="1580" dirty="0" err="1">
                <a:solidFill>
                  <a:schemeClr val="tx1"/>
                </a:solidFill>
              </a:rPr>
              <a:t>co-pay</a:t>
            </a:r>
            <a:r>
              <a:rPr lang="fr-CH" sz="1580" dirty="0">
                <a:solidFill>
                  <a:schemeClr val="tx1"/>
                </a:solidFill>
              </a:rPr>
              <a:t> for $1 per dose and the </a:t>
            </a:r>
            <a:r>
              <a:rPr lang="fr-CH" sz="1580" dirty="0" err="1">
                <a:solidFill>
                  <a:schemeClr val="tx1"/>
                </a:solidFill>
              </a:rPr>
              <a:t>company</a:t>
            </a:r>
            <a:r>
              <a:rPr lang="fr-CH" sz="1580" dirty="0">
                <a:solidFill>
                  <a:schemeClr val="tx1"/>
                </a:solidFill>
              </a:rPr>
              <a:t> </a:t>
            </a:r>
            <a:r>
              <a:rPr lang="fr-CH" sz="1580" dirty="0" err="1">
                <a:solidFill>
                  <a:schemeClr val="tx1"/>
                </a:solidFill>
              </a:rPr>
              <a:t>will</a:t>
            </a:r>
            <a:r>
              <a:rPr lang="fr-CH" sz="1580" dirty="0">
                <a:solidFill>
                  <a:schemeClr val="tx1"/>
                </a:solidFill>
              </a:rPr>
              <a:t> </a:t>
            </a:r>
            <a:r>
              <a:rPr lang="fr-CH" sz="1580" dirty="0" err="1">
                <a:solidFill>
                  <a:schemeClr val="tx1"/>
                </a:solidFill>
              </a:rPr>
              <a:t>receive</a:t>
            </a:r>
            <a:r>
              <a:rPr lang="fr-CH" sz="1580" dirty="0">
                <a:solidFill>
                  <a:schemeClr val="tx1"/>
                </a:solidFill>
              </a:rPr>
              <a:t> a top up </a:t>
            </a:r>
            <a:r>
              <a:rPr lang="fr-CH" sz="1580" dirty="0" err="1">
                <a:solidFill>
                  <a:schemeClr val="tx1"/>
                </a:solidFill>
              </a:rPr>
              <a:t>payment</a:t>
            </a:r>
            <a:r>
              <a:rPr lang="fr-CH" sz="1580" dirty="0">
                <a:solidFill>
                  <a:schemeClr val="tx1"/>
                </a:solidFill>
              </a:rPr>
              <a:t> of $ 14 </a:t>
            </a:r>
            <a:r>
              <a:rPr lang="fr-CH" sz="1580" dirty="0" err="1">
                <a:solidFill>
                  <a:schemeClr val="tx1"/>
                </a:solidFill>
              </a:rPr>
              <a:t>from</a:t>
            </a:r>
            <a:r>
              <a:rPr lang="fr-CH" sz="1580" dirty="0">
                <a:solidFill>
                  <a:schemeClr val="tx1"/>
                </a:solidFill>
              </a:rPr>
              <a:t> the </a:t>
            </a:r>
            <a:r>
              <a:rPr lang="fr-CH" sz="1580" dirty="0" err="1">
                <a:solidFill>
                  <a:schemeClr val="tx1"/>
                </a:solidFill>
              </a:rPr>
              <a:t>donor</a:t>
            </a:r>
            <a:r>
              <a:rPr lang="fr-CH" sz="1580" dirty="0">
                <a:solidFill>
                  <a:schemeClr val="tx1"/>
                </a:solidFill>
              </a:rPr>
              <a:t> </a:t>
            </a:r>
          </a:p>
          <a:p>
            <a:pPr>
              <a:defRPr/>
            </a:pPr>
            <a:r>
              <a:rPr lang="fr-CH" sz="1580" dirty="0">
                <a:solidFill>
                  <a:schemeClr val="tx1"/>
                </a:solidFill>
              </a:rPr>
              <a:t>Devil in </a:t>
            </a:r>
            <a:r>
              <a:rPr lang="fr-CH" sz="1580" dirty="0" err="1">
                <a:solidFill>
                  <a:schemeClr val="tx1"/>
                </a:solidFill>
              </a:rPr>
              <a:t>details</a:t>
            </a:r>
            <a:r>
              <a:rPr lang="fr-CH" sz="1580" dirty="0">
                <a:solidFill>
                  <a:schemeClr val="tx1"/>
                </a:solidFill>
              </a:rPr>
              <a:t>!!</a:t>
            </a:r>
          </a:p>
        </p:txBody>
      </p:sp>
      <p:pic>
        <p:nvPicPr>
          <p:cNvPr id="33799" name="Picture 62">
            <a:extLst>
              <a:ext uri="{FF2B5EF4-FFF2-40B4-BE49-F238E27FC236}">
                <a16:creationId xmlns:a16="http://schemas.microsoft.com/office/drawing/2014/main" id="{B0D65D70-1EB6-4898-A471-492C7656CF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7305" y="113396"/>
            <a:ext cx="2020803" cy="77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14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Espace réservé du numéro de diapositive 2">
            <a:extLst>
              <a:ext uri="{FF2B5EF4-FFF2-40B4-BE49-F238E27FC236}">
                <a16:creationId xmlns:a16="http://schemas.microsoft.com/office/drawing/2014/main" id="{F3D5F6D2-9C09-452A-9507-9ACE83CA5EBB}"/>
              </a:ext>
            </a:extLst>
          </p:cNvPr>
          <p:cNvSpPr>
            <a:spLocks noGrp="1"/>
          </p:cNvSpPr>
          <p:nvPr>
            <p:ph type="sldNum" sz="quarter" idx="4294967295"/>
          </p:nvPr>
        </p:nvSpPr>
        <p:spPr>
          <a:xfrm>
            <a:off x="1866735" y="3590682"/>
            <a:ext cx="1547849" cy="206022"/>
          </a:xfrm>
          <a:prstGeom prst="rect">
            <a:avLst/>
          </a:prstGeom>
        </p:spPr>
        <p:txBody>
          <a:bodyPr anchor="ctr"/>
          <a:lstStyle>
            <a:defPPr>
              <a:defRPr lang="en-US"/>
            </a:defPPr>
            <a:lvl1pPr marL="0" algn="r" defTabSz="515904" rtl="0" eaLnBrk="1" latinLnBrk="0" hangingPunct="1">
              <a:defRPr sz="677" kern="1200">
                <a:solidFill>
                  <a:schemeClr val="tx1">
                    <a:tint val="75000"/>
                  </a:schemeClr>
                </a:solidFill>
                <a:latin typeface="+mn-lt"/>
                <a:ea typeface="+mn-ea"/>
                <a:cs typeface="+mn-cs"/>
              </a:defRPr>
            </a:lvl1pPr>
            <a:lvl2pPr marL="257952" algn="l" defTabSz="515904" rtl="0" eaLnBrk="1" latinLnBrk="0" hangingPunct="1">
              <a:defRPr sz="1016" kern="1200">
                <a:solidFill>
                  <a:schemeClr val="tx1"/>
                </a:solidFill>
                <a:latin typeface="+mn-lt"/>
                <a:ea typeface="+mn-ea"/>
                <a:cs typeface="+mn-cs"/>
              </a:defRPr>
            </a:lvl2pPr>
            <a:lvl3pPr marL="515904" algn="l" defTabSz="515904" rtl="0" eaLnBrk="1" latinLnBrk="0" hangingPunct="1">
              <a:defRPr sz="1016" kern="1200">
                <a:solidFill>
                  <a:schemeClr val="tx1"/>
                </a:solidFill>
                <a:latin typeface="+mn-lt"/>
                <a:ea typeface="+mn-ea"/>
                <a:cs typeface="+mn-cs"/>
              </a:defRPr>
            </a:lvl3pPr>
            <a:lvl4pPr marL="773857" algn="l" defTabSz="515904" rtl="0" eaLnBrk="1" latinLnBrk="0" hangingPunct="1">
              <a:defRPr sz="1016" kern="1200">
                <a:solidFill>
                  <a:schemeClr val="tx1"/>
                </a:solidFill>
                <a:latin typeface="+mn-lt"/>
                <a:ea typeface="+mn-ea"/>
                <a:cs typeface="+mn-cs"/>
              </a:defRPr>
            </a:lvl4pPr>
            <a:lvl5pPr marL="1031809" algn="l" defTabSz="515904" rtl="0" eaLnBrk="1" latinLnBrk="0" hangingPunct="1">
              <a:defRPr sz="1016" kern="1200">
                <a:solidFill>
                  <a:schemeClr val="tx1"/>
                </a:solidFill>
                <a:latin typeface="+mn-lt"/>
                <a:ea typeface="+mn-ea"/>
                <a:cs typeface="+mn-cs"/>
              </a:defRPr>
            </a:lvl5pPr>
            <a:lvl6pPr marL="1289761" algn="l" defTabSz="515904" rtl="0" eaLnBrk="1" latinLnBrk="0" hangingPunct="1">
              <a:defRPr sz="1016" kern="1200">
                <a:solidFill>
                  <a:schemeClr val="tx1"/>
                </a:solidFill>
                <a:latin typeface="+mn-lt"/>
                <a:ea typeface="+mn-ea"/>
                <a:cs typeface="+mn-cs"/>
              </a:defRPr>
            </a:lvl6pPr>
            <a:lvl7pPr marL="1547713" algn="l" defTabSz="515904" rtl="0" eaLnBrk="1" latinLnBrk="0" hangingPunct="1">
              <a:defRPr sz="1016" kern="1200">
                <a:solidFill>
                  <a:schemeClr val="tx1"/>
                </a:solidFill>
                <a:latin typeface="+mn-lt"/>
                <a:ea typeface="+mn-ea"/>
                <a:cs typeface="+mn-cs"/>
              </a:defRPr>
            </a:lvl7pPr>
            <a:lvl8pPr marL="1805666" algn="l" defTabSz="515904" rtl="0" eaLnBrk="1" latinLnBrk="0" hangingPunct="1">
              <a:defRPr sz="1016" kern="1200">
                <a:solidFill>
                  <a:schemeClr val="tx1"/>
                </a:solidFill>
                <a:latin typeface="+mn-lt"/>
                <a:ea typeface="+mn-ea"/>
                <a:cs typeface="+mn-cs"/>
              </a:defRPr>
            </a:lvl8pPr>
            <a:lvl9pPr marL="2063618" algn="l" defTabSz="515904" rtl="0" eaLnBrk="1" latinLnBrk="0" hangingPunct="1">
              <a:defRPr sz="1016" kern="1200">
                <a:solidFill>
                  <a:schemeClr val="tx1"/>
                </a:solidFill>
                <a:latin typeface="+mn-lt"/>
                <a:ea typeface="+mn-ea"/>
                <a:cs typeface="+mn-cs"/>
              </a:defRPr>
            </a:lvl9pPr>
          </a:lstStyle>
          <a:p>
            <a:pPr>
              <a:defRPr/>
            </a:pPr>
            <a:fld id="{1963ED9A-BFE8-4C3C-9A40-3718431A5F66}" type="slidenum">
              <a:rPr lang="en-US" smtClean="0"/>
              <a:pPr>
                <a:defRPr/>
              </a:pPr>
              <a:t>24</a:t>
            </a:fld>
            <a:endParaRPr lang="fr-FR" altLang="en-US" sz="675"/>
          </a:p>
        </p:txBody>
      </p:sp>
      <p:pic>
        <p:nvPicPr>
          <p:cNvPr id="33795" name="Image 5" descr="kremer.jpg">
            <a:extLst>
              <a:ext uri="{FF2B5EF4-FFF2-40B4-BE49-F238E27FC236}">
                <a16:creationId xmlns:a16="http://schemas.microsoft.com/office/drawing/2014/main" id="{C049BD65-4A2A-46FE-9A15-A7DFA2BEC9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54" y="1986401"/>
            <a:ext cx="1552328" cy="212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ZoneTexte 6">
            <a:extLst>
              <a:ext uri="{FF2B5EF4-FFF2-40B4-BE49-F238E27FC236}">
                <a16:creationId xmlns:a16="http://schemas.microsoft.com/office/drawing/2014/main" id="{8C127444-5128-44DE-B9D1-ADEC0577233A}"/>
              </a:ext>
            </a:extLst>
          </p:cNvPr>
          <p:cNvSpPr txBox="1">
            <a:spLocks noChangeArrowheads="1"/>
          </p:cNvSpPr>
          <p:nvPr/>
        </p:nvSpPr>
        <p:spPr bwMode="auto">
          <a:xfrm>
            <a:off x="1" y="4289364"/>
            <a:ext cx="1872109" cy="830484"/>
          </a:xfrm>
          <a:prstGeom prst="rect">
            <a:avLst/>
          </a:prstGeom>
          <a:noFill/>
          <a:ln>
            <a:noFill/>
          </a:ln>
        </p:spPr>
        <p:txBody>
          <a:bodyPr>
            <a:spAutoFit/>
          </a:bodyPr>
          <a:lstStyle>
            <a:lvl1pPr>
              <a:spcBef>
                <a:spcPct val="20000"/>
              </a:spcBef>
              <a:buClr>
                <a:schemeClr val="tx1"/>
              </a:buClr>
              <a:buChar char="•"/>
              <a:defRPr sz="3200">
                <a:solidFill>
                  <a:schemeClr val="tx1"/>
                </a:solidFill>
                <a:latin typeface="Verdana" panose="020B0604030504040204" pitchFamily="34" charset="0"/>
              </a:defRPr>
            </a:lvl1pPr>
            <a:lvl2pPr marL="742950" indent="-285750">
              <a:spcBef>
                <a:spcPct val="20000"/>
              </a:spcBef>
              <a:buClr>
                <a:schemeClr val="tx1"/>
              </a:buClr>
              <a:buFont typeface="Verdana" panose="020B0604030504040204" pitchFamily="34" charset="0"/>
              <a:buChar char="–"/>
              <a:defRPr sz="2800">
                <a:solidFill>
                  <a:schemeClr val="tx1"/>
                </a:solidFill>
                <a:latin typeface="Verdana" panose="020B0604030504040204" pitchFamily="34" charset="0"/>
              </a:defRPr>
            </a:lvl2pPr>
            <a:lvl3pPr marL="1143000" indent="-228600">
              <a:spcBef>
                <a:spcPct val="20000"/>
              </a:spcBef>
              <a:buClr>
                <a:schemeClr val="tx1"/>
              </a:buClr>
              <a:buChar char="•"/>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tx1"/>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9pPr>
          </a:lstStyle>
          <a:p>
            <a:pPr eaLnBrk="1" hangingPunct="1">
              <a:spcBef>
                <a:spcPct val="0"/>
              </a:spcBef>
              <a:buClrTx/>
              <a:buFontTx/>
              <a:buNone/>
              <a:defRPr/>
            </a:pPr>
            <a:r>
              <a:rPr lang="en-US" altLang="en-US" sz="1199">
                <a:latin typeface="Gill Sans MT" panose="020B0502020104020203" pitchFamily="34" charset="0"/>
              </a:rPr>
              <a:t>Michael Kremer, an influential Harvard economist, first suggested the idea in 2000</a:t>
            </a:r>
            <a:endParaRPr lang="fr-FR" altLang="en-US" sz="1199">
              <a:latin typeface="Gill Sans MT" panose="020B0502020104020203" pitchFamily="34" charset="0"/>
            </a:endParaRPr>
          </a:p>
        </p:txBody>
      </p:sp>
      <p:pic>
        <p:nvPicPr>
          <p:cNvPr id="33797" name="Image 7" descr="cgd-logo.gif">
            <a:extLst>
              <a:ext uri="{FF2B5EF4-FFF2-40B4-BE49-F238E27FC236}">
                <a16:creationId xmlns:a16="http://schemas.microsoft.com/office/drawing/2014/main" id="{AAB61570-FE43-41E8-93D6-D2684FA1F8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8704" y="3272693"/>
            <a:ext cx="1952726" cy="85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8" name="ZoneTexte 8">
            <a:extLst>
              <a:ext uri="{FF2B5EF4-FFF2-40B4-BE49-F238E27FC236}">
                <a16:creationId xmlns:a16="http://schemas.microsoft.com/office/drawing/2014/main" id="{AD0DB1BB-BF9D-4A8F-BF40-BA2A769F45B2}"/>
              </a:ext>
            </a:extLst>
          </p:cNvPr>
          <p:cNvSpPr txBox="1">
            <a:spLocks noChangeArrowheads="1"/>
          </p:cNvSpPr>
          <p:nvPr/>
        </p:nvSpPr>
        <p:spPr bwMode="auto">
          <a:xfrm>
            <a:off x="1978703" y="4289364"/>
            <a:ext cx="1876588" cy="830484"/>
          </a:xfrm>
          <a:prstGeom prst="rect">
            <a:avLst/>
          </a:prstGeom>
          <a:noFill/>
          <a:ln>
            <a:noFill/>
          </a:ln>
        </p:spPr>
        <p:txBody>
          <a:bodyPr>
            <a:spAutoFit/>
          </a:bodyPr>
          <a:lstStyle>
            <a:lvl1pPr>
              <a:spcBef>
                <a:spcPct val="20000"/>
              </a:spcBef>
              <a:buClr>
                <a:schemeClr val="tx1"/>
              </a:buClr>
              <a:buChar char="•"/>
              <a:defRPr sz="3200">
                <a:solidFill>
                  <a:schemeClr val="tx1"/>
                </a:solidFill>
                <a:latin typeface="Verdana" panose="020B0604030504040204" pitchFamily="34" charset="0"/>
              </a:defRPr>
            </a:lvl1pPr>
            <a:lvl2pPr marL="742950" indent="-285750">
              <a:spcBef>
                <a:spcPct val="20000"/>
              </a:spcBef>
              <a:buClr>
                <a:schemeClr val="tx1"/>
              </a:buClr>
              <a:buFont typeface="Verdana" panose="020B0604030504040204" pitchFamily="34" charset="0"/>
              <a:buChar char="–"/>
              <a:defRPr sz="2800">
                <a:solidFill>
                  <a:schemeClr val="tx1"/>
                </a:solidFill>
                <a:latin typeface="Verdana" panose="020B0604030504040204" pitchFamily="34" charset="0"/>
              </a:defRPr>
            </a:lvl2pPr>
            <a:lvl3pPr marL="1143000" indent="-228600">
              <a:spcBef>
                <a:spcPct val="20000"/>
              </a:spcBef>
              <a:buClr>
                <a:schemeClr val="tx1"/>
              </a:buClr>
              <a:buChar char="•"/>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tx1"/>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9pPr>
          </a:lstStyle>
          <a:p>
            <a:pPr eaLnBrk="1" hangingPunct="1">
              <a:spcBef>
                <a:spcPct val="0"/>
              </a:spcBef>
              <a:buClrTx/>
              <a:buFontTx/>
              <a:buNone/>
              <a:defRPr/>
            </a:pPr>
            <a:r>
              <a:rPr lang="en-US" altLang="en-US" sz="1199">
                <a:latin typeface="Gill Sans MT" panose="020B0502020104020203" pitchFamily="34" charset="0"/>
              </a:rPr>
              <a:t>An extensive consultation process was organized by an American think tank (2004-2005)</a:t>
            </a:r>
            <a:endParaRPr lang="fr-FR" altLang="en-US" sz="1199">
              <a:latin typeface="Gill Sans MT" panose="020B0502020104020203" pitchFamily="34" charset="0"/>
            </a:endParaRPr>
          </a:p>
        </p:txBody>
      </p:sp>
      <p:sp>
        <p:nvSpPr>
          <p:cNvPr id="102409" name="ZoneTexte 9">
            <a:extLst>
              <a:ext uri="{FF2B5EF4-FFF2-40B4-BE49-F238E27FC236}">
                <a16:creationId xmlns:a16="http://schemas.microsoft.com/office/drawing/2014/main" id="{FD395769-9473-4C4C-9E85-4638BCAD9F77}"/>
              </a:ext>
            </a:extLst>
          </p:cNvPr>
          <p:cNvSpPr txBox="1">
            <a:spLocks noChangeArrowheads="1"/>
          </p:cNvSpPr>
          <p:nvPr/>
        </p:nvSpPr>
        <p:spPr bwMode="auto">
          <a:xfrm>
            <a:off x="4069375" y="4344005"/>
            <a:ext cx="1874796" cy="830484"/>
          </a:xfrm>
          <a:prstGeom prst="rect">
            <a:avLst/>
          </a:prstGeom>
          <a:noFill/>
          <a:ln>
            <a:noFill/>
          </a:ln>
        </p:spPr>
        <p:txBody>
          <a:bodyPr>
            <a:spAutoFit/>
          </a:bodyPr>
          <a:lstStyle>
            <a:lvl1pPr>
              <a:spcBef>
                <a:spcPct val="20000"/>
              </a:spcBef>
              <a:buClr>
                <a:schemeClr val="tx1"/>
              </a:buClr>
              <a:buChar char="•"/>
              <a:defRPr sz="3200">
                <a:solidFill>
                  <a:schemeClr val="tx1"/>
                </a:solidFill>
                <a:latin typeface="Verdana" panose="020B0604030504040204" pitchFamily="34" charset="0"/>
              </a:defRPr>
            </a:lvl1pPr>
            <a:lvl2pPr marL="742950" indent="-285750">
              <a:spcBef>
                <a:spcPct val="20000"/>
              </a:spcBef>
              <a:buClr>
                <a:schemeClr val="tx1"/>
              </a:buClr>
              <a:buFont typeface="Verdana" panose="020B0604030504040204" pitchFamily="34" charset="0"/>
              <a:buChar char="–"/>
              <a:defRPr sz="2800">
                <a:solidFill>
                  <a:schemeClr val="tx1"/>
                </a:solidFill>
                <a:latin typeface="Verdana" panose="020B0604030504040204" pitchFamily="34" charset="0"/>
              </a:defRPr>
            </a:lvl2pPr>
            <a:lvl3pPr marL="1143000" indent="-228600">
              <a:spcBef>
                <a:spcPct val="20000"/>
              </a:spcBef>
              <a:buClr>
                <a:schemeClr val="tx1"/>
              </a:buClr>
              <a:buChar char="•"/>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tx1"/>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9pPr>
          </a:lstStyle>
          <a:p>
            <a:pPr eaLnBrk="1" hangingPunct="1">
              <a:spcBef>
                <a:spcPct val="0"/>
              </a:spcBef>
              <a:buClrTx/>
              <a:buFontTx/>
              <a:buNone/>
              <a:defRPr/>
            </a:pPr>
            <a:r>
              <a:rPr lang="en-US" altLang="en-US" sz="1199" dirty="0">
                <a:latin typeface="Gill Sans MT" panose="020B0502020104020203" pitchFamily="34" charset="0"/>
              </a:rPr>
              <a:t>The report of the think tank was followed by work from the World Bank and the Italian government</a:t>
            </a:r>
            <a:endParaRPr lang="fr-FR" altLang="en-US" sz="1199" dirty="0">
              <a:latin typeface="Gill Sans MT" panose="020B0502020104020203" pitchFamily="34" charset="0"/>
            </a:endParaRPr>
          </a:p>
        </p:txBody>
      </p:sp>
      <p:cxnSp>
        <p:nvCxnSpPr>
          <p:cNvPr id="12" name="Connecteur droit avec flèche 11">
            <a:extLst>
              <a:ext uri="{FF2B5EF4-FFF2-40B4-BE49-F238E27FC236}">
                <a16:creationId xmlns:a16="http://schemas.microsoft.com/office/drawing/2014/main" id="{5993791D-55D6-4354-BBF6-32FC6E261552}"/>
              </a:ext>
            </a:extLst>
          </p:cNvPr>
          <p:cNvCxnSpPr/>
          <p:nvPr/>
        </p:nvCxnSpPr>
        <p:spPr>
          <a:xfrm flipV="1">
            <a:off x="51953" y="5415317"/>
            <a:ext cx="5730088" cy="53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3801" name="Espace réservé du contenu 4" descr="vaccine-cover.gif">
            <a:extLst>
              <a:ext uri="{FF2B5EF4-FFF2-40B4-BE49-F238E27FC236}">
                <a16:creationId xmlns:a16="http://schemas.microsoft.com/office/drawing/2014/main" id="{8BBE4F07-6BE1-486A-A890-3235863D99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3883" y="1986401"/>
            <a:ext cx="1588158" cy="186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62">
            <a:extLst>
              <a:ext uri="{FF2B5EF4-FFF2-40B4-BE49-F238E27FC236}">
                <a16:creationId xmlns:a16="http://schemas.microsoft.com/office/drawing/2014/main" id="{B7EB1C6F-AEB6-471B-A408-4D04E6FA83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6410" y="114292"/>
            <a:ext cx="2020803" cy="7757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2">
            <a:extLst>
              <a:ext uri="{FF2B5EF4-FFF2-40B4-BE49-F238E27FC236}">
                <a16:creationId xmlns:a16="http://schemas.microsoft.com/office/drawing/2014/main" id="{4FF25302-BDFE-4D6F-851C-C211C7C86284}"/>
              </a:ext>
            </a:extLst>
          </p:cNvPr>
          <p:cNvSpPr txBox="1">
            <a:spLocks/>
          </p:cNvSpPr>
          <p:nvPr/>
        </p:nvSpPr>
        <p:spPr>
          <a:xfrm>
            <a:off x="7802845" y="3751021"/>
            <a:ext cx="1547849" cy="206022"/>
          </a:xfrm>
          <a:prstGeom prst="rect">
            <a:avLst/>
          </a:prstGeom>
        </p:spPr>
        <p:txBody>
          <a:bodyPr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619125"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1241425"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1865313"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486025"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F5349B0-E0FE-4F69-9236-FEE1D5843E78}" type="slidenum">
              <a:rPr lang="en-US" sz="677"/>
              <a:pPr>
                <a:defRPr/>
              </a:pPr>
              <a:t>24</a:t>
            </a:fld>
            <a:endParaRPr lang="fr-FR" altLang="en-US" sz="675"/>
          </a:p>
        </p:txBody>
      </p:sp>
      <p:pic>
        <p:nvPicPr>
          <p:cNvPr id="33804" name="Image 4" descr="G8 leaders.jpg">
            <a:extLst>
              <a:ext uri="{FF2B5EF4-FFF2-40B4-BE49-F238E27FC236}">
                <a16:creationId xmlns:a16="http://schemas.microsoft.com/office/drawing/2014/main" id="{2EEE7011-5FBA-4EAF-9D86-C1994FAEC2F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41808" y="1986401"/>
            <a:ext cx="2576166" cy="203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Image 5" descr="logo_gavi.gif">
            <a:extLst>
              <a:ext uri="{FF2B5EF4-FFF2-40B4-BE49-F238E27FC236}">
                <a16:creationId xmlns:a16="http://schemas.microsoft.com/office/drawing/2014/main" id="{F64A6B0B-BCAE-4328-A1E1-3AA80760DEC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39870" y="3164308"/>
            <a:ext cx="2357604" cy="95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Image 6" descr="logo_amc.gif">
            <a:extLst>
              <a:ext uri="{FF2B5EF4-FFF2-40B4-BE49-F238E27FC236}">
                <a16:creationId xmlns:a16="http://schemas.microsoft.com/office/drawing/2014/main" id="{017B2F00-FAF4-4572-8B71-B8F2FCAF335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40766" y="1986401"/>
            <a:ext cx="2624536" cy="109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avec flèche 15">
            <a:extLst>
              <a:ext uri="{FF2B5EF4-FFF2-40B4-BE49-F238E27FC236}">
                <a16:creationId xmlns:a16="http://schemas.microsoft.com/office/drawing/2014/main" id="{64951CCF-9BF2-418C-8860-D850076A01AB}"/>
              </a:ext>
            </a:extLst>
          </p:cNvPr>
          <p:cNvCxnSpPr/>
          <p:nvPr/>
        </p:nvCxnSpPr>
        <p:spPr>
          <a:xfrm flipV="1">
            <a:off x="6041808" y="5360676"/>
            <a:ext cx="5730087" cy="546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ZoneTexte 8">
            <a:extLst>
              <a:ext uri="{FF2B5EF4-FFF2-40B4-BE49-F238E27FC236}">
                <a16:creationId xmlns:a16="http://schemas.microsoft.com/office/drawing/2014/main" id="{F4D1568E-C91B-4368-8597-FD53DE1468B7}"/>
              </a:ext>
            </a:extLst>
          </p:cNvPr>
          <p:cNvSpPr txBox="1">
            <a:spLocks noChangeArrowheads="1"/>
          </p:cNvSpPr>
          <p:nvPr/>
        </p:nvSpPr>
        <p:spPr bwMode="auto">
          <a:xfrm>
            <a:off x="9039870" y="4344006"/>
            <a:ext cx="2944318" cy="715581"/>
          </a:xfrm>
          <a:prstGeom prst="rect">
            <a:avLst/>
          </a:prstGeom>
          <a:noFill/>
          <a:ln>
            <a:noFill/>
          </a:ln>
        </p:spPr>
        <p:txBody>
          <a:bodyPr>
            <a:spAutoFit/>
          </a:bodyPr>
          <a:lstStyle>
            <a:lvl1pPr>
              <a:spcBef>
                <a:spcPct val="20000"/>
              </a:spcBef>
              <a:buClr>
                <a:schemeClr val="tx1"/>
              </a:buClr>
              <a:buChar char="•"/>
              <a:defRPr sz="3200">
                <a:solidFill>
                  <a:schemeClr val="tx1"/>
                </a:solidFill>
                <a:latin typeface="Verdana" panose="020B0604030504040204" pitchFamily="34" charset="0"/>
              </a:defRPr>
            </a:lvl1pPr>
            <a:lvl2pPr marL="742950" indent="-285750">
              <a:spcBef>
                <a:spcPct val="20000"/>
              </a:spcBef>
              <a:buClr>
                <a:schemeClr val="tx1"/>
              </a:buClr>
              <a:buFont typeface="Verdana" panose="020B0604030504040204" pitchFamily="34" charset="0"/>
              <a:buChar char="–"/>
              <a:defRPr sz="2800">
                <a:solidFill>
                  <a:schemeClr val="tx1"/>
                </a:solidFill>
                <a:latin typeface="Verdana" panose="020B0604030504040204" pitchFamily="34" charset="0"/>
              </a:defRPr>
            </a:lvl2pPr>
            <a:lvl3pPr marL="1143000" indent="-228600">
              <a:spcBef>
                <a:spcPct val="20000"/>
              </a:spcBef>
              <a:buClr>
                <a:schemeClr val="tx1"/>
              </a:buClr>
              <a:buChar char="•"/>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tx1"/>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9pPr>
          </a:lstStyle>
          <a:p>
            <a:pPr eaLnBrk="1" hangingPunct="1">
              <a:spcBef>
                <a:spcPct val="0"/>
              </a:spcBef>
              <a:buClrTx/>
              <a:buFontTx/>
              <a:buNone/>
              <a:defRPr/>
            </a:pPr>
            <a:r>
              <a:rPr lang="en-US" altLang="en-US" sz="1350">
                <a:latin typeface="Gill Sans MT" pitchFamily="34" charset="0"/>
              </a:rPr>
              <a:t>In February 2007 the pilot AMC (on pneumococcal vaccine) was launched http://www.vaccineamc.org/</a:t>
            </a:r>
            <a:endParaRPr lang="fr-FR" altLang="en-US" sz="1350">
              <a:latin typeface="Gill Sans MT" pitchFamily="34" charset="0"/>
            </a:endParaRPr>
          </a:p>
        </p:txBody>
      </p:sp>
      <p:sp>
        <p:nvSpPr>
          <p:cNvPr id="18" name="ZoneTexte 9">
            <a:extLst>
              <a:ext uri="{FF2B5EF4-FFF2-40B4-BE49-F238E27FC236}">
                <a16:creationId xmlns:a16="http://schemas.microsoft.com/office/drawing/2014/main" id="{B80B259D-32E5-432D-A0AF-7DD24D3DD2FC}"/>
              </a:ext>
            </a:extLst>
          </p:cNvPr>
          <p:cNvSpPr txBox="1">
            <a:spLocks noChangeArrowheads="1"/>
          </p:cNvSpPr>
          <p:nvPr/>
        </p:nvSpPr>
        <p:spPr bwMode="auto">
          <a:xfrm>
            <a:off x="5936110" y="4344006"/>
            <a:ext cx="2944317" cy="715581"/>
          </a:xfrm>
          <a:prstGeom prst="rect">
            <a:avLst/>
          </a:prstGeom>
          <a:noFill/>
          <a:ln>
            <a:noFill/>
          </a:ln>
        </p:spPr>
        <p:txBody>
          <a:bodyPr>
            <a:spAutoFit/>
          </a:bodyPr>
          <a:lstStyle>
            <a:lvl1pPr>
              <a:spcBef>
                <a:spcPct val="20000"/>
              </a:spcBef>
              <a:buClr>
                <a:schemeClr val="tx1"/>
              </a:buClr>
              <a:buChar char="•"/>
              <a:defRPr sz="3200">
                <a:solidFill>
                  <a:schemeClr val="tx1"/>
                </a:solidFill>
                <a:latin typeface="Verdana" panose="020B0604030504040204" pitchFamily="34" charset="0"/>
              </a:defRPr>
            </a:lvl1pPr>
            <a:lvl2pPr marL="742950" indent="-285750">
              <a:spcBef>
                <a:spcPct val="20000"/>
              </a:spcBef>
              <a:buClr>
                <a:schemeClr val="tx1"/>
              </a:buClr>
              <a:buFont typeface="Verdana" panose="020B0604030504040204" pitchFamily="34" charset="0"/>
              <a:buChar char="–"/>
              <a:defRPr sz="2800">
                <a:solidFill>
                  <a:schemeClr val="tx1"/>
                </a:solidFill>
                <a:latin typeface="Verdana" panose="020B0604030504040204" pitchFamily="34" charset="0"/>
              </a:defRPr>
            </a:lvl2pPr>
            <a:lvl3pPr marL="1143000" indent="-228600">
              <a:spcBef>
                <a:spcPct val="20000"/>
              </a:spcBef>
              <a:buClr>
                <a:schemeClr val="tx1"/>
              </a:buClr>
              <a:buChar char="•"/>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tx1"/>
              </a:buClr>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anose="020B0604030504040204" pitchFamily="34" charset="0"/>
              </a:defRPr>
            </a:lvl9pPr>
          </a:lstStyle>
          <a:p>
            <a:pPr eaLnBrk="1" hangingPunct="1">
              <a:spcBef>
                <a:spcPct val="0"/>
              </a:spcBef>
              <a:buClrTx/>
              <a:buFontTx/>
              <a:buNone/>
              <a:defRPr/>
            </a:pPr>
            <a:r>
              <a:rPr lang="en-US" altLang="en-US" sz="1350">
                <a:latin typeface="Gill Sans MT" pitchFamily="34" charset="0"/>
              </a:rPr>
              <a:t>G8 leaders agrees to launch a pilot AMC in July 2006 at the St Petersburg Summit</a:t>
            </a:r>
            <a:endParaRPr lang="fr-FR" altLang="en-US" sz="1350">
              <a:latin typeface="Gill Sans MT" pitchFamily="34" charset="0"/>
            </a:endParaRPr>
          </a:p>
        </p:txBody>
      </p:sp>
    </p:spTree>
    <p:extLst>
      <p:ext uri="{BB962C8B-B14F-4D97-AF65-F5344CB8AC3E}">
        <p14:creationId xmlns:p14="http://schemas.microsoft.com/office/powerpoint/2010/main" val="386253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DAED4-6644-4F01-92BC-9F9787A349D0}"/>
              </a:ext>
            </a:extLst>
          </p:cNvPr>
          <p:cNvSpPr>
            <a:spLocks noGrp="1"/>
          </p:cNvSpPr>
          <p:nvPr>
            <p:ph type="title"/>
          </p:nvPr>
        </p:nvSpPr>
        <p:spPr/>
        <p:txBody>
          <a:bodyPr/>
          <a:lstStyle/>
          <a:p>
            <a:r>
              <a:rPr lang="fr-FR" dirty="0" err="1">
                <a:latin typeface="Impact" panose="020B0806030902050204" pitchFamily="34" charset="0"/>
              </a:rPr>
              <a:t>From</a:t>
            </a:r>
            <a:r>
              <a:rPr lang="fr-FR" dirty="0">
                <a:latin typeface="Impact" panose="020B0806030902050204" pitchFamily="34" charset="0"/>
              </a:rPr>
              <a:t> vaccines to </a:t>
            </a:r>
            <a:r>
              <a:rPr lang="fr-FR" dirty="0" err="1">
                <a:latin typeface="Impact" panose="020B0806030902050204" pitchFamily="34" charset="0"/>
              </a:rPr>
              <a:t>climate</a:t>
            </a:r>
            <a:endParaRPr lang="fr-FR" dirty="0">
              <a:latin typeface="Impact" panose="020B0806030902050204" pitchFamily="34" charset="0"/>
            </a:endParaRPr>
          </a:p>
        </p:txBody>
      </p:sp>
      <p:sp>
        <p:nvSpPr>
          <p:cNvPr id="3" name="Espace réservé du contenu 2">
            <a:extLst>
              <a:ext uri="{FF2B5EF4-FFF2-40B4-BE49-F238E27FC236}">
                <a16:creationId xmlns:a16="http://schemas.microsoft.com/office/drawing/2014/main" id="{58C524A1-2626-4C90-88CE-EF01510C3509}"/>
              </a:ext>
            </a:extLst>
          </p:cNvPr>
          <p:cNvSpPr>
            <a:spLocks noGrp="1"/>
          </p:cNvSpPr>
          <p:nvPr>
            <p:ph idx="1"/>
          </p:nvPr>
        </p:nvSpPr>
        <p:spPr/>
        <p:txBody>
          <a:bodyPr>
            <a:normAutofit fontScale="77500" lnSpcReduction="20000"/>
          </a:bodyPr>
          <a:lstStyle/>
          <a:p>
            <a:r>
              <a:rPr lang="en-US" dirty="0">
                <a:latin typeface="Arial Narrow" panose="020B0606020202030204" pitchFamily="34" charset="0"/>
              </a:rPr>
              <a:t>Apply an AMC scheme to deal with the problem of developing new carbon removal solutions: the global world will need to remove huge amounts of C02 from the atmosphere (5 to 10 billions of tons per year by 2050) and the world is not on track to do this.</a:t>
            </a:r>
          </a:p>
          <a:p>
            <a:r>
              <a:rPr lang="en-US" dirty="0">
                <a:latin typeface="Arial Narrow" panose="020B0606020202030204" pitchFamily="34" charset="0"/>
              </a:rPr>
              <a:t>Current solutions to capture carbon are not permanent and hard to manage and measure. </a:t>
            </a:r>
          </a:p>
          <a:p>
            <a:r>
              <a:rPr lang="en-US" dirty="0">
                <a:latin typeface="Arial Narrow" panose="020B0606020202030204" pitchFamily="34" charset="0"/>
              </a:rPr>
              <a:t>We need ‘’a gigaton-scale portfolio of permanent carbon removal solutions’’. These technologies don’t yet exist and will be very expensive to develop and scale up. </a:t>
            </a:r>
          </a:p>
          <a:p>
            <a:r>
              <a:rPr lang="en-US" dirty="0">
                <a:solidFill>
                  <a:srgbClr val="FF0000"/>
                </a:solidFill>
                <a:latin typeface="Arial Narrow" panose="020B0606020202030204" pitchFamily="34" charset="0"/>
              </a:rPr>
              <a:t>The financial solution may be to involve companies and governments with net-zero pledges which will fund the AMC by formalizing their financial commitment to buy carbon removal over a certain time period. When tons of CO2 get removed, the AMC will pay suppliers of new technologies and issue credits back to buyers.</a:t>
            </a:r>
            <a:endParaRPr lang="fr-FR" dirty="0">
              <a:solidFill>
                <a:srgbClr val="FF0000"/>
              </a:solidFill>
              <a:latin typeface="Arial Narrow" panose="020B0606020202030204" pitchFamily="34" charset="0"/>
            </a:endParaRPr>
          </a:p>
          <a:p>
            <a:r>
              <a:rPr lang="en-US" dirty="0">
                <a:latin typeface="Arial Narrow" panose="020B0606020202030204" pitchFamily="34" charset="0"/>
              </a:rPr>
              <a:t>Such an approach will send strong market signal – stronger than fragmented companies making net-zero commitments while potential innovators are facing great uncertainties about what kind of solutions will be selected by the market.  </a:t>
            </a:r>
          </a:p>
          <a:p>
            <a:r>
              <a:rPr lang="en-US" dirty="0">
                <a:latin typeface="Arial Narrow" panose="020B0606020202030204" pitchFamily="34" charset="0"/>
              </a:rPr>
              <a:t>Another great advantage is that this market signal can be sent NOW – in spite of the fact the technologies are not yet ready. </a:t>
            </a:r>
          </a:p>
          <a:p>
            <a:endParaRPr lang="fr-FR" dirty="0"/>
          </a:p>
        </p:txBody>
      </p:sp>
    </p:spTree>
    <p:extLst>
      <p:ext uri="{BB962C8B-B14F-4D97-AF65-F5344CB8AC3E}">
        <p14:creationId xmlns:p14="http://schemas.microsoft.com/office/powerpoint/2010/main" val="35716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EDF4595-6056-4D77-BC65-F922766803BA}"/>
              </a:ext>
            </a:extLst>
          </p:cNvPr>
          <p:cNvSpPr txBox="1"/>
          <p:nvPr/>
        </p:nvSpPr>
        <p:spPr>
          <a:xfrm>
            <a:off x="8285110" y="1514848"/>
            <a:ext cx="3685880" cy="369332"/>
          </a:xfrm>
          <a:prstGeom prst="rect">
            <a:avLst/>
          </a:prstGeom>
          <a:noFill/>
        </p:spPr>
        <p:txBody>
          <a:bodyPr wrap="square" rtlCol="0">
            <a:spAutoFit/>
          </a:bodyPr>
          <a:lstStyle/>
          <a:p>
            <a:endParaRPr lang="fr-FR" dirty="0"/>
          </a:p>
        </p:txBody>
      </p:sp>
      <p:pic>
        <p:nvPicPr>
          <p:cNvPr id="10" name="Picture 62">
            <a:extLst>
              <a:ext uri="{FF2B5EF4-FFF2-40B4-BE49-F238E27FC236}">
                <a16:creationId xmlns:a16="http://schemas.microsoft.com/office/drawing/2014/main" id="{EC863290-328E-4CCE-8E81-A5F00BC6C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050" y="112909"/>
            <a:ext cx="2020744" cy="776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9E1F02ED-25A2-4831-8DD6-914784B588D9}"/>
              </a:ext>
            </a:extLst>
          </p:cNvPr>
          <p:cNvSpPr txBox="1"/>
          <p:nvPr/>
        </p:nvSpPr>
        <p:spPr>
          <a:xfrm>
            <a:off x="3157978" y="47261"/>
            <a:ext cx="6693031" cy="1077218"/>
          </a:xfrm>
          <a:prstGeom prst="rect">
            <a:avLst/>
          </a:prstGeom>
          <a:noFill/>
        </p:spPr>
        <p:txBody>
          <a:bodyPr wrap="square" rtlCol="0">
            <a:spAutoFit/>
          </a:bodyPr>
          <a:lstStyle/>
          <a:p>
            <a:r>
              <a:rPr lang="fr-FR" sz="3200" dirty="0" err="1">
                <a:latin typeface="Impact" panose="020B0806030902050204" pitchFamily="34" charset="0"/>
              </a:rPr>
              <a:t>Wrapping</a:t>
            </a:r>
            <a:r>
              <a:rPr lang="fr-FR" sz="3200" dirty="0">
                <a:latin typeface="Impact" panose="020B0806030902050204" pitchFamily="34" charset="0"/>
              </a:rPr>
              <a:t> up – the </a:t>
            </a:r>
            <a:r>
              <a:rPr lang="fr-FR" sz="3200" dirty="0" err="1">
                <a:latin typeface="Impact" panose="020B0806030902050204" pitchFamily="34" charset="0"/>
              </a:rPr>
              <a:t>toolbox</a:t>
            </a:r>
            <a:r>
              <a:rPr lang="fr-FR" sz="3200" dirty="0">
                <a:latin typeface="Impact" panose="020B0806030902050204" pitchFamily="34" charset="0"/>
              </a:rPr>
              <a:t> to </a:t>
            </a:r>
            <a:r>
              <a:rPr lang="fr-FR" sz="3200" dirty="0" err="1">
                <a:latin typeface="Impact" panose="020B0806030902050204" pitchFamily="34" charset="0"/>
              </a:rPr>
              <a:t>develop</a:t>
            </a:r>
            <a:r>
              <a:rPr lang="fr-FR" sz="3200" dirty="0">
                <a:latin typeface="Impact" panose="020B0806030902050204" pitchFamily="34" charset="0"/>
              </a:rPr>
              <a:t> </a:t>
            </a:r>
            <a:r>
              <a:rPr lang="fr-FR" sz="3200" dirty="0" err="1">
                <a:latin typeface="Impact" panose="020B0806030902050204" pitchFamily="34" charset="0"/>
              </a:rPr>
              <a:t>specific</a:t>
            </a:r>
            <a:r>
              <a:rPr lang="fr-FR" sz="3200">
                <a:latin typeface="Impact" panose="020B0806030902050204" pitchFamily="34" charset="0"/>
              </a:rPr>
              <a:t> technologies</a:t>
            </a:r>
            <a:endParaRPr lang="fr-FR" sz="3200" dirty="0">
              <a:latin typeface="Impact" panose="020B0806030902050204" pitchFamily="34" charset="0"/>
            </a:endParaRPr>
          </a:p>
        </p:txBody>
      </p:sp>
      <p:pic>
        <p:nvPicPr>
          <p:cNvPr id="8" name="Image 7">
            <a:extLst>
              <a:ext uri="{FF2B5EF4-FFF2-40B4-BE49-F238E27FC236}">
                <a16:creationId xmlns:a16="http://schemas.microsoft.com/office/drawing/2014/main" id="{9ED9FDC7-03FC-43C5-B72E-C84CA0FCC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1056274"/>
            <a:ext cx="3944332" cy="2570664"/>
          </a:xfrm>
          <a:prstGeom prst="rect">
            <a:avLst/>
          </a:prstGeom>
        </p:spPr>
      </p:pic>
      <p:graphicFrame>
        <p:nvGraphicFramePr>
          <p:cNvPr id="3" name="Tableau 2">
            <a:extLst>
              <a:ext uri="{FF2B5EF4-FFF2-40B4-BE49-F238E27FC236}">
                <a16:creationId xmlns:a16="http://schemas.microsoft.com/office/drawing/2014/main" id="{46F2A76D-0D8A-40F6-92D7-71D559427BB3}"/>
              </a:ext>
            </a:extLst>
          </p:cNvPr>
          <p:cNvGraphicFramePr>
            <a:graphicFrameLocks noGrp="1"/>
          </p:cNvGraphicFramePr>
          <p:nvPr>
            <p:extLst>
              <p:ext uri="{D42A27DB-BD31-4B8C-83A1-F6EECF244321}">
                <p14:modId xmlns:p14="http://schemas.microsoft.com/office/powerpoint/2010/main" val="3739317340"/>
              </p:ext>
            </p:extLst>
          </p:nvPr>
        </p:nvGraphicFramePr>
        <p:xfrm>
          <a:off x="0" y="2476365"/>
          <a:ext cx="8128000" cy="3657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9468653"/>
                    </a:ext>
                  </a:extLst>
                </a:gridCol>
                <a:gridCol w="2032000">
                  <a:extLst>
                    <a:ext uri="{9D8B030D-6E8A-4147-A177-3AD203B41FA5}">
                      <a16:colId xmlns:a16="http://schemas.microsoft.com/office/drawing/2014/main" val="3348996432"/>
                    </a:ext>
                  </a:extLst>
                </a:gridCol>
                <a:gridCol w="2032000">
                  <a:extLst>
                    <a:ext uri="{9D8B030D-6E8A-4147-A177-3AD203B41FA5}">
                      <a16:colId xmlns:a16="http://schemas.microsoft.com/office/drawing/2014/main" val="770103825"/>
                    </a:ext>
                  </a:extLst>
                </a:gridCol>
                <a:gridCol w="2032000">
                  <a:extLst>
                    <a:ext uri="{9D8B030D-6E8A-4147-A177-3AD203B41FA5}">
                      <a16:colId xmlns:a16="http://schemas.microsoft.com/office/drawing/2014/main" val="584743799"/>
                    </a:ext>
                  </a:extLst>
                </a:gridCol>
              </a:tblGrid>
              <a:tr h="370840">
                <a:tc>
                  <a:txBody>
                    <a:bodyPr/>
                    <a:lstStyle/>
                    <a:p>
                      <a:endParaRPr lang="fr-FR" dirty="0"/>
                    </a:p>
                  </a:txBody>
                  <a:tcPr/>
                </a:tc>
                <a:tc>
                  <a:txBody>
                    <a:bodyPr/>
                    <a:lstStyle/>
                    <a:p>
                      <a:r>
                        <a:rPr lang="fr-FR" dirty="0"/>
                        <a:t>Science </a:t>
                      </a:r>
                      <a:r>
                        <a:rPr lang="fr-FR" dirty="0" err="1"/>
                        <a:t>advancement</a:t>
                      </a:r>
                      <a:endParaRPr lang="fr-FR" dirty="0"/>
                    </a:p>
                  </a:txBody>
                  <a:tcPr/>
                </a:tc>
                <a:tc>
                  <a:txBody>
                    <a:bodyPr/>
                    <a:lstStyle/>
                    <a:p>
                      <a:r>
                        <a:rPr lang="fr-FR" dirty="0"/>
                        <a:t>Product </a:t>
                      </a:r>
                      <a:r>
                        <a:rPr lang="fr-FR" dirty="0" err="1"/>
                        <a:t>development</a:t>
                      </a:r>
                      <a:r>
                        <a:rPr lang="fr-FR" dirty="0"/>
                        <a:t> , </a:t>
                      </a:r>
                      <a:r>
                        <a:rPr lang="fr-FR" dirty="0" err="1"/>
                        <a:t>demonstration</a:t>
                      </a:r>
                      <a:r>
                        <a:rPr lang="fr-FR" dirty="0"/>
                        <a:t> &amp; adoption</a:t>
                      </a:r>
                    </a:p>
                  </a:txBody>
                  <a:tcPr/>
                </a:tc>
                <a:tc>
                  <a:txBody>
                    <a:bodyPr/>
                    <a:lstStyle/>
                    <a:p>
                      <a:r>
                        <a:rPr lang="fr-FR" dirty="0"/>
                        <a:t>Diffusion </a:t>
                      </a:r>
                    </a:p>
                  </a:txBody>
                  <a:tcPr/>
                </a:tc>
                <a:extLst>
                  <a:ext uri="{0D108BD9-81ED-4DB2-BD59-A6C34878D82A}">
                    <a16:rowId xmlns:a16="http://schemas.microsoft.com/office/drawing/2014/main" val="2220944919"/>
                  </a:ext>
                </a:extLst>
              </a:tr>
              <a:tr h="370840">
                <a:tc>
                  <a:txBody>
                    <a:bodyPr/>
                    <a:lstStyle/>
                    <a:p>
                      <a:r>
                        <a:rPr lang="fr-FR" dirty="0"/>
                        <a:t>Push instruments:  </a:t>
                      </a:r>
                      <a:r>
                        <a:rPr lang="fr-FR" dirty="0" err="1"/>
                        <a:t>address</a:t>
                      </a:r>
                      <a:r>
                        <a:rPr lang="fr-FR" dirty="0"/>
                        <a:t> </a:t>
                      </a:r>
                      <a:r>
                        <a:rPr lang="fr-FR" dirty="0" err="1"/>
                        <a:t>costs</a:t>
                      </a:r>
                      <a:endParaRPr lang="fr-FR" dirty="0"/>
                    </a:p>
                  </a:txBody>
                  <a:tcPr/>
                </a:tc>
                <a:tc>
                  <a:txBody>
                    <a:bodyPr/>
                    <a:lstStyle/>
                    <a:p>
                      <a:r>
                        <a:rPr lang="fr-FR" dirty="0"/>
                        <a:t>Grants &amp; subsidies</a:t>
                      </a:r>
                    </a:p>
                  </a:txBody>
                  <a:tcPr/>
                </a:tc>
                <a:tc>
                  <a:txBody>
                    <a:bodyPr/>
                    <a:lstStyle/>
                    <a:p>
                      <a:r>
                        <a:rPr lang="fr-FR" dirty="0"/>
                        <a:t>Subsidies </a:t>
                      </a:r>
                      <a:r>
                        <a:rPr lang="fr-FR" dirty="0" err="1"/>
                        <a:t>through</a:t>
                      </a:r>
                      <a:r>
                        <a:rPr lang="fr-FR" dirty="0"/>
                        <a:t> ARPA</a:t>
                      </a:r>
                    </a:p>
                  </a:txBody>
                  <a:tcPr/>
                </a:tc>
                <a:tc>
                  <a:txBody>
                    <a:bodyPr/>
                    <a:lstStyle/>
                    <a:p>
                      <a:r>
                        <a:rPr lang="fr-FR" dirty="0"/>
                        <a:t>Adoption subsidies</a:t>
                      </a:r>
                    </a:p>
                  </a:txBody>
                  <a:tcPr/>
                </a:tc>
                <a:extLst>
                  <a:ext uri="{0D108BD9-81ED-4DB2-BD59-A6C34878D82A}">
                    <a16:rowId xmlns:a16="http://schemas.microsoft.com/office/drawing/2014/main" val="1101089733"/>
                  </a:ext>
                </a:extLst>
              </a:tr>
              <a:tr h="370840">
                <a:tc>
                  <a:txBody>
                    <a:bodyPr/>
                    <a:lstStyle/>
                    <a:p>
                      <a:r>
                        <a:rPr lang="fr-FR" dirty="0"/>
                        <a:t>Pull  instruments: </a:t>
                      </a:r>
                      <a:r>
                        <a:rPr lang="fr-FR" dirty="0" err="1"/>
                        <a:t>address</a:t>
                      </a:r>
                      <a:r>
                        <a:rPr lang="fr-FR" dirty="0"/>
                        <a:t> revenue</a:t>
                      </a:r>
                    </a:p>
                  </a:txBody>
                  <a:tcPr/>
                </a:tc>
                <a:tc>
                  <a:txBody>
                    <a:bodyPr/>
                    <a:lstStyle/>
                    <a:p>
                      <a:r>
                        <a:rPr lang="fr-FR" dirty="0" err="1"/>
                        <a:t>Prize</a:t>
                      </a:r>
                      <a:r>
                        <a:rPr lang="fr-FR" dirty="0"/>
                        <a:t> (in math)</a:t>
                      </a:r>
                    </a:p>
                  </a:txBody>
                  <a:tcPr/>
                </a:tc>
                <a:tc>
                  <a:txBody>
                    <a:bodyPr/>
                    <a:lstStyle/>
                    <a:p>
                      <a:r>
                        <a:rPr lang="fr-FR" dirty="0" err="1"/>
                        <a:t>Prize</a:t>
                      </a:r>
                      <a:endParaRPr lang="fr-FR" dirty="0"/>
                    </a:p>
                    <a:p>
                      <a:r>
                        <a:rPr lang="fr-FR" dirty="0"/>
                        <a:t>Advanced </a:t>
                      </a:r>
                      <a:r>
                        <a:rPr lang="fr-FR" dirty="0" err="1"/>
                        <a:t>market</a:t>
                      </a:r>
                      <a:r>
                        <a:rPr lang="fr-FR" dirty="0"/>
                        <a:t> </a:t>
                      </a:r>
                      <a:r>
                        <a:rPr lang="fr-FR" dirty="0" err="1"/>
                        <a:t>commitment</a:t>
                      </a:r>
                      <a:endParaRPr lang="fr-FR" dirty="0"/>
                    </a:p>
                  </a:txBody>
                  <a:tcPr/>
                </a:tc>
                <a:tc>
                  <a:txBody>
                    <a:bodyPr/>
                    <a:lstStyle/>
                    <a:p>
                      <a:r>
                        <a:rPr lang="fr-FR" dirty="0" err="1"/>
                        <a:t>Metric</a:t>
                      </a:r>
                      <a:r>
                        <a:rPr lang="fr-FR" dirty="0"/>
                        <a:t> of ex post use</a:t>
                      </a:r>
                    </a:p>
                    <a:p>
                      <a:r>
                        <a:rPr lang="fr-FR" dirty="0"/>
                        <a:t>Patent </a:t>
                      </a:r>
                      <a:r>
                        <a:rPr lang="fr-FR" dirty="0" err="1"/>
                        <a:t>buy</a:t>
                      </a:r>
                      <a:r>
                        <a:rPr lang="fr-FR" dirty="0"/>
                        <a:t> out</a:t>
                      </a:r>
                    </a:p>
                  </a:txBody>
                  <a:tcPr/>
                </a:tc>
                <a:extLst>
                  <a:ext uri="{0D108BD9-81ED-4DB2-BD59-A6C34878D82A}">
                    <a16:rowId xmlns:a16="http://schemas.microsoft.com/office/drawing/2014/main" val="2015080348"/>
                  </a:ext>
                </a:extLst>
              </a:tr>
              <a:tr h="370840">
                <a:tc>
                  <a:txBody>
                    <a:bodyPr/>
                    <a:lstStyle/>
                    <a:p>
                      <a:r>
                        <a:rPr lang="fr-FR" dirty="0"/>
                        <a:t>Push x pull – </a:t>
                      </a:r>
                      <a:r>
                        <a:rPr lang="fr-FR" dirty="0" err="1"/>
                        <a:t>address</a:t>
                      </a:r>
                      <a:r>
                        <a:rPr lang="fr-FR" dirty="0"/>
                        <a:t> </a:t>
                      </a:r>
                      <a:r>
                        <a:rPr lang="fr-FR" dirty="0" err="1"/>
                        <a:t>cost</a:t>
                      </a:r>
                      <a:r>
                        <a:rPr lang="fr-FR" dirty="0"/>
                        <a:t> and revenue</a:t>
                      </a:r>
                    </a:p>
                  </a:txBody>
                  <a:tcPr/>
                </a:tc>
                <a:tc>
                  <a:txBody>
                    <a:bodyPr/>
                    <a:lstStyle/>
                    <a:p>
                      <a:endParaRPr lang="fr-FR" dirty="0"/>
                    </a:p>
                  </a:txBody>
                  <a:tcPr/>
                </a:tc>
                <a:tc>
                  <a:txBody>
                    <a:bodyPr/>
                    <a:lstStyle/>
                    <a:p>
                      <a:r>
                        <a:rPr lang="fr-FR" dirty="0"/>
                        <a:t>Public </a:t>
                      </a:r>
                      <a:r>
                        <a:rPr lang="fr-FR" dirty="0" err="1"/>
                        <a:t>procurement</a:t>
                      </a:r>
                      <a:endParaRPr lang="fr-FR" dirty="0"/>
                    </a:p>
                  </a:txBody>
                  <a:tcPr/>
                </a:tc>
                <a:tc>
                  <a:txBody>
                    <a:bodyPr/>
                    <a:lstStyle/>
                    <a:p>
                      <a:r>
                        <a:rPr lang="fr-FR" dirty="0" err="1"/>
                        <a:t>Spillovers</a:t>
                      </a:r>
                      <a:r>
                        <a:rPr lang="fr-FR" dirty="0"/>
                        <a:t> to </a:t>
                      </a:r>
                      <a:r>
                        <a:rPr lang="fr-FR" dirty="0" err="1"/>
                        <a:t>private</a:t>
                      </a:r>
                      <a:r>
                        <a:rPr lang="fr-FR" dirty="0"/>
                        <a:t> </a:t>
                      </a:r>
                      <a:r>
                        <a:rPr lang="fr-FR" dirty="0" err="1"/>
                        <a:t>markets</a:t>
                      </a:r>
                      <a:endParaRPr lang="fr-FR" dirty="0"/>
                    </a:p>
                  </a:txBody>
                  <a:tcPr/>
                </a:tc>
                <a:extLst>
                  <a:ext uri="{0D108BD9-81ED-4DB2-BD59-A6C34878D82A}">
                    <a16:rowId xmlns:a16="http://schemas.microsoft.com/office/drawing/2014/main" val="122155596"/>
                  </a:ext>
                </a:extLst>
              </a:tr>
            </a:tbl>
          </a:graphicData>
        </a:graphic>
      </p:graphicFrame>
      <p:sp>
        <p:nvSpPr>
          <p:cNvPr id="4" name="ZoneTexte 3">
            <a:extLst>
              <a:ext uri="{FF2B5EF4-FFF2-40B4-BE49-F238E27FC236}">
                <a16:creationId xmlns:a16="http://schemas.microsoft.com/office/drawing/2014/main" id="{3819266E-090F-4C36-8481-C5BF53277A99}"/>
              </a:ext>
            </a:extLst>
          </p:cNvPr>
          <p:cNvSpPr txBox="1"/>
          <p:nvPr/>
        </p:nvSpPr>
        <p:spPr>
          <a:xfrm>
            <a:off x="9092629" y="4458984"/>
            <a:ext cx="2794571" cy="923330"/>
          </a:xfrm>
          <a:prstGeom prst="rect">
            <a:avLst/>
          </a:prstGeom>
          <a:noFill/>
        </p:spPr>
        <p:txBody>
          <a:bodyPr wrap="square" rtlCol="0">
            <a:spAutoFit/>
          </a:bodyPr>
          <a:lstStyle/>
          <a:p>
            <a:r>
              <a:rPr lang="fr-FR" dirty="0" err="1">
                <a:solidFill>
                  <a:srgbClr val="FF0000"/>
                </a:solidFill>
              </a:rPr>
              <a:t>Recommended</a:t>
            </a:r>
            <a:r>
              <a:rPr lang="fr-FR" dirty="0">
                <a:solidFill>
                  <a:srgbClr val="FF0000"/>
                </a:solidFill>
              </a:rPr>
              <a:t> </a:t>
            </a:r>
            <a:r>
              <a:rPr lang="fr-FR" dirty="0" err="1">
                <a:solidFill>
                  <a:srgbClr val="FF0000"/>
                </a:solidFill>
              </a:rPr>
              <a:t>reading</a:t>
            </a:r>
            <a:r>
              <a:rPr lang="fr-FR" dirty="0">
                <a:solidFill>
                  <a:srgbClr val="FF0000"/>
                </a:solidFill>
              </a:rPr>
              <a:t> – Kremer and Williams</a:t>
            </a:r>
          </a:p>
          <a:p>
            <a:r>
              <a:rPr lang="fr-FR" dirty="0">
                <a:solidFill>
                  <a:srgbClr val="FF0000"/>
                </a:solidFill>
              </a:rPr>
              <a:t>Kremer</a:t>
            </a:r>
          </a:p>
        </p:txBody>
      </p:sp>
    </p:spTree>
    <p:extLst>
      <p:ext uri="{BB962C8B-B14F-4D97-AF65-F5344CB8AC3E}">
        <p14:creationId xmlns:p14="http://schemas.microsoft.com/office/powerpoint/2010/main" val="35807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2EDF4595-6056-4D77-BC65-F922766803BA}"/>
              </a:ext>
            </a:extLst>
          </p:cNvPr>
          <p:cNvSpPr txBox="1"/>
          <p:nvPr/>
        </p:nvSpPr>
        <p:spPr>
          <a:xfrm>
            <a:off x="8285110" y="1514848"/>
            <a:ext cx="3685880" cy="369332"/>
          </a:xfrm>
          <a:prstGeom prst="rect">
            <a:avLst/>
          </a:prstGeom>
          <a:noFill/>
        </p:spPr>
        <p:txBody>
          <a:bodyPr wrap="square" rtlCol="0">
            <a:spAutoFit/>
          </a:bodyPr>
          <a:lstStyle/>
          <a:p>
            <a:endParaRPr lang="fr-FR" dirty="0"/>
          </a:p>
        </p:txBody>
      </p:sp>
      <p:pic>
        <p:nvPicPr>
          <p:cNvPr id="10" name="Picture 62">
            <a:extLst>
              <a:ext uri="{FF2B5EF4-FFF2-40B4-BE49-F238E27FC236}">
                <a16:creationId xmlns:a16="http://schemas.microsoft.com/office/drawing/2014/main" id="{EC863290-328E-4CCE-8E81-A5F00BC6C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050" y="112909"/>
            <a:ext cx="2020744" cy="776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9E1F02ED-25A2-4831-8DD6-914784B588D9}"/>
              </a:ext>
            </a:extLst>
          </p:cNvPr>
          <p:cNvSpPr txBox="1"/>
          <p:nvPr/>
        </p:nvSpPr>
        <p:spPr>
          <a:xfrm>
            <a:off x="3157978" y="47261"/>
            <a:ext cx="6693031" cy="1077218"/>
          </a:xfrm>
          <a:prstGeom prst="rect">
            <a:avLst/>
          </a:prstGeom>
          <a:noFill/>
        </p:spPr>
        <p:txBody>
          <a:bodyPr wrap="square" rtlCol="0">
            <a:spAutoFit/>
          </a:bodyPr>
          <a:lstStyle/>
          <a:p>
            <a:r>
              <a:rPr lang="fr-FR" sz="3200" dirty="0" err="1">
                <a:latin typeface="Impact" panose="020B0806030902050204" pitchFamily="34" charset="0"/>
              </a:rPr>
              <a:t>Wrapping</a:t>
            </a:r>
            <a:r>
              <a:rPr lang="fr-FR" sz="3200" dirty="0">
                <a:latin typeface="Impact" panose="020B0806030902050204" pitchFamily="34" charset="0"/>
              </a:rPr>
              <a:t> up – the </a:t>
            </a:r>
            <a:r>
              <a:rPr lang="fr-FR" sz="3200" dirty="0" err="1">
                <a:latin typeface="Impact" panose="020B0806030902050204" pitchFamily="34" charset="0"/>
              </a:rPr>
              <a:t>toolbox</a:t>
            </a:r>
            <a:r>
              <a:rPr lang="fr-FR" sz="3200" dirty="0">
                <a:latin typeface="Impact" panose="020B0806030902050204" pitchFamily="34" charset="0"/>
              </a:rPr>
              <a:t> to </a:t>
            </a:r>
            <a:r>
              <a:rPr lang="fr-FR" sz="3200" dirty="0" err="1">
                <a:latin typeface="Impact" panose="020B0806030902050204" pitchFamily="34" charset="0"/>
              </a:rPr>
              <a:t>develop</a:t>
            </a:r>
            <a:r>
              <a:rPr lang="fr-FR" sz="3200" dirty="0">
                <a:latin typeface="Impact" panose="020B0806030902050204" pitchFamily="34" charset="0"/>
              </a:rPr>
              <a:t> </a:t>
            </a:r>
            <a:r>
              <a:rPr lang="fr-FR" sz="3200" dirty="0" err="1">
                <a:latin typeface="Impact" panose="020B0806030902050204" pitchFamily="34" charset="0"/>
              </a:rPr>
              <a:t>specific</a:t>
            </a:r>
            <a:r>
              <a:rPr lang="fr-FR" sz="3200">
                <a:latin typeface="Impact" panose="020B0806030902050204" pitchFamily="34" charset="0"/>
              </a:rPr>
              <a:t> technologies</a:t>
            </a:r>
            <a:endParaRPr lang="fr-FR" sz="3200" dirty="0">
              <a:latin typeface="Impact" panose="020B0806030902050204" pitchFamily="34" charset="0"/>
            </a:endParaRPr>
          </a:p>
        </p:txBody>
      </p:sp>
      <p:graphicFrame>
        <p:nvGraphicFramePr>
          <p:cNvPr id="3" name="Tableau 2">
            <a:extLst>
              <a:ext uri="{FF2B5EF4-FFF2-40B4-BE49-F238E27FC236}">
                <a16:creationId xmlns:a16="http://schemas.microsoft.com/office/drawing/2014/main" id="{46F2A76D-0D8A-40F6-92D7-71D559427BB3}"/>
              </a:ext>
            </a:extLst>
          </p:cNvPr>
          <p:cNvGraphicFramePr>
            <a:graphicFrameLocks noGrp="1"/>
          </p:cNvGraphicFramePr>
          <p:nvPr>
            <p:extLst>
              <p:ext uri="{D42A27DB-BD31-4B8C-83A1-F6EECF244321}">
                <p14:modId xmlns:p14="http://schemas.microsoft.com/office/powerpoint/2010/main" val="1415973169"/>
              </p:ext>
            </p:extLst>
          </p:nvPr>
        </p:nvGraphicFramePr>
        <p:xfrm>
          <a:off x="0" y="2476365"/>
          <a:ext cx="8128000" cy="3657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9468653"/>
                    </a:ext>
                  </a:extLst>
                </a:gridCol>
                <a:gridCol w="2032000">
                  <a:extLst>
                    <a:ext uri="{9D8B030D-6E8A-4147-A177-3AD203B41FA5}">
                      <a16:colId xmlns:a16="http://schemas.microsoft.com/office/drawing/2014/main" val="3348996432"/>
                    </a:ext>
                  </a:extLst>
                </a:gridCol>
                <a:gridCol w="2032000">
                  <a:extLst>
                    <a:ext uri="{9D8B030D-6E8A-4147-A177-3AD203B41FA5}">
                      <a16:colId xmlns:a16="http://schemas.microsoft.com/office/drawing/2014/main" val="770103825"/>
                    </a:ext>
                  </a:extLst>
                </a:gridCol>
                <a:gridCol w="2032000">
                  <a:extLst>
                    <a:ext uri="{9D8B030D-6E8A-4147-A177-3AD203B41FA5}">
                      <a16:colId xmlns:a16="http://schemas.microsoft.com/office/drawing/2014/main" val="584743799"/>
                    </a:ext>
                  </a:extLst>
                </a:gridCol>
              </a:tblGrid>
              <a:tr h="370840">
                <a:tc>
                  <a:txBody>
                    <a:bodyPr/>
                    <a:lstStyle/>
                    <a:p>
                      <a:endParaRPr lang="fr-FR" dirty="0"/>
                    </a:p>
                  </a:txBody>
                  <a:tcPr/>
                </a:tc>
                <a:tc>
                  <a:txBody>
                    <a:bodyPr/>
                    <a:lstStyle/>
                    <a:p>
                      <a:r>
                        <a:rPr lang="fr-FR" dirty="0"/>
                        <a:t>Science </a:t>
                      </a:r>
                      <a:r>
                        <a:rPr lang="fr-FR" dirty="0" err="1"/>
                        <a:t>advancement</a:t>
                      </a:r>
                      <a:endParaRPr lang="fr-FR" dirty="0"/>
                    </a:p>
                  </a:txBody>
                  <a:tcPr/>
                </a:tc>
                <a:tc>
                  <a:txBody>
                    <a:bodyPr/>
                    <a:lstStyle/>
                    <a:p>
                      <a:r>
                        <a:rPr lang="fr-FR" dirty="0"/>
                        <a:t>Product </a:t>
                      </a:r>
                      <a:r>
                        <a:rPr lang="fr-FR" dirty="0" err="1"/>
                        <a:t>development</a:t>
                      </a:r>
                      <a:r>
                        <a:rPr lang="fr-FR" dirty="0"/>
                        <a:t> , </a:t>
                      </a:r>
                      <a:r>
                        <a:rPr lang="fr-FR" dirty="0" err="1"/>
                        <a:t>demonstration</a:t>
                      </a:r>
                      <a:r>
                        <a:rPr lang="fr-FR" dirty="0"/>
                        <a:t> &amp; adoption</a:t>
                      </a:r>
                    </a:p>
                  </a:txBody>
                  <a:tcPr/>
                </a:tc>
                <a:tc>
                  <a:txBody>
                    <a:bodyPr/>
                    <a:lstStyle/>
                    <a:p>
                      <a:r>
                        <a:rPr lang="fr-FR" dirty="0"/>
                        <a:t>Diffusion and adoption of the new solution </a:t>
                      </a:r>
                    </a:p>
                  </a:txBody>
                  <a:tcPr/>
                </a:tc>
                <a:extLst>
                  <a:ext uri="{0D108BD9-81ED-4DB2-BD59-A6C34878D82A}">
                    <a16:rowId xmlns:a16="http://schemas.microsoft.com/office/drawing/2014/main" val="2220944919"/>
                  </a:ext>
                </a:extLst>
              </a:tr>
              <a:tr h="370840">
                <a:tc>
                  <a:txBody>
                    <a:bodyPr/>
                    <a:lstStyle/>
                    <a:p>
                      <a:r>
                        <a:rPr lang="fr-FR" dirty="0"/>
                        <a:t>Push instruments:  </a:t>
                      </a:r>
                      <a:r>
                        <a:rPr lang="fr-FR" dirty="0" err="1"/>
                        <a:t>address</a:t>
                      </a:r>
                      <a:r>
                        <a:rPr lang="fr-FR" dirty="0"/>
                        <a:t> </a:t>
                      </a:r>
                      <a:r>
                        <a:rPr lang="fr-FR" dirty="0" err="1"/>
                        <a:t>costs</a:t>
                      </a:r>
                      <a:endParaRPr lang="fr-FR" dirty="0"/>
                    </a:p>
                  </a:txBody>
                  <a:tcPr/>
                </a:tc>
                <a:tc>
                  <a:txBody>
                    <a:bodyPr/>
                    <a:lstStyle/>
                    <a:p>
                      <a:r>
                        <a:rPr lang="fr-FR" dirty="0">
                          <a:highlight>
                            <a:srgbClr val="00FF00"/>
                          </a:highlight>
                        </a:rPr>
                        <a:t>Grants &amp; subsidies</a:t>
                      </a:r>
                    </a:p>
                  </a:txBody>
                  <a:tcPr/>
                </a:tc>
                <a:tc>
                  <a:txBody>
                    <a:bodyPr/>
                    <a:lstStyle/>
                    <a:p>
                      <a:r>
                        <a:rPr lang="fr-FR" dirty="0">
                          <a:solidFill>
                            <a:srgbClr val="FF0000"/>
                          </a:solidFill>
                        </a:rPr>
                        <a:t>Subsidies </a:t>
                      </a:r>
                      <a:r>
                        <a:rPr lang="fr-FR" dirty="0" err="1">
                          <a:solidFill>
                            <a:srgbClr val="FF0000"/>
                          </a:solidFill>
                        </a:rPr>
                        <a:t>through</a:t>
                      </a:r>
                      <a:r>
                        <a:rPr lang="fr-FR" dirty="0">
                          <a:solidFill>
                            <a:srgbClr val="FF0000"/>
                          </a:solidFill>
                        </a:rPr>
                        <a:t> ARPA</a:t>
                      </a:r>
                    </a:p>
                  </a:txBody>
                  <a:tcPr/>
                </a:tc>
                <a:tc>
                  <a:txBody>
                    <a:bodyPr/>
                    <a:lstStyle/>
                    <a:p>
                      <a:r>
                        <a:rPr lang="fr-FR" dirty="0">
                          <a:solidFill>
                            <a:srgbClr val="FF0000"/>
                          </a:solidFill>
                        </a:rPr>
                        <a:t>Adoption subsidies</a:t>
                      </a:r>
                    </a:p>
                  </a:txBody>
                  <a:tcPr/>
                </a:tc>
                <a:extLst>
                  <a:ext uri="{0D108BD9-81ED-4DB2-BD59-A6C34878D82A}">
                    <a16:rowId xmlns:a16="http://schemas.microsoft.com/office/drawing/2014/main" val="1101089733"/>
                  </a:ext>
                </a:extLst>
              </a:tr>
              <a:tr h="370840">
                <a:tc>
                  <a:txBody>
                    <a:bodyPr/>
                    <a:lstStyle/>
                    <a:p>
                      <a:r>
                        <a:rPr lang="fr-FR" dirty="0"/>
                        <a:t>Pull  instruments: </a:t>
                      </a:r>
                      <a:r>
                        <a:rPr lang="fr-FR" dirty="0" err="1"/>
                        <a:t>address</a:t>
                      </a:r>
                      <a:r>
                        <a:rPr lang="fr-FR" dirty="0"/>
                        <a:t> revenue</a:t>
                      </a:r>
                    </a:p>
                  </a:txBody>
                  <a:tcPr/>
                </a:tc>
                <a:tc>
                  <a:txBody>
                    <a:bodyPr/>
                    <a:lstStyle/>
                    <a:p>
                      <a:r>
                        <a:rPr lang="fr-FR" dirty="0" err="1">
                          <a:highlight>
                            <a:srgbClr val="00FF00"/>
                          </a:highlight>
                        </a:rPr>
                        <a:t>Prize</a:t>
                      </a:r>
                      <a:r>
                        <a:rPr lang="fr-FR" dirty="0">
                          <a:highlight>
                            <a:srgbClr val="00FF00"/>
                          </a:highlight>
                        </a:rPr>
                        <a:t> (in math)</a:t>
                      </a:r>
                    </a:p>
                  </a:txBody>
                  <a:tcPr/>
                </a:tc>
                <a:tc>
                  <a:txBody>
                    <a:bodyPr/>
                    <a:lstStyle/>
                    <a:p>
                      <a:r>
                        <a:rPr lang="fr-FR" dirty="0" err="1">
                          <a:highlight>
                            <a:srgbClr val="FFFF00"/>
                          </a:highlight>
                        </a:rPr>
                        <a:t>Prize</a:t>
                      </a:r>
                      <a:endParaRPr lang="fr-FR" dirty="0">
                        <a:highlight>
                          <a:srgbClr val="FFFF00"/>
                        </a:highlight>
                      </a:endParaRPr>
                    </a:p>
                    <a:p>
                      <a:r>
                        <a:rPr lang="fr-FR" dirty="0">
                          <a:highlight>
                            <a:srgbClr val="FFFF00"/>
                          </a:highlight>
                        </a:rPr>
                        <a:t>Advanced </a:t>
                      </a:r>
                      <a:r>
                        <a:rPr lang="fr-FR" dirty="0" err="1">
                          <a:highlight>
                            <a:srgbClr val="FFFF00"/>
                          </a:highlight>
                        </a:rPr>
                        <a:t>market</a:t>
                      </a:r>
                      <a:r>
                        <a:rPr lang="fr-FR" dirty="0">
                          <a:highlight>
                            <a:srgbClr val="FFFF00"/>
                          </a:highlight>
                        </a:rPr>
                        <a:t> </a:t>
                      </a:r>
                      <a:r>
                        <a:rPr lang="fr-FR" dirty="0" err="1">
                          <a:highlight>
                            <a:srgbClr val="FFFF00"/>
                          </a:highlight>
                        </a:rPr>
                        <a:t>commitment</a:t>
                      </a:r>
                      <a:endParaRPr lang="fr-FR" dirty="0">
                        <a:highlight>
                          <a:srgbClr val="FFFF00"/>
                        </a:highlight>
                      </a:endParaRPr>
                    </a:p>
                  </a:txBody>
                  <a:tcPr/>
                </a:tc>
                <a:tc>
                  <a:txBody>
                    <a:bodyPr/>
                    <a:lstStyle/>
                    <a:p>
                      <a:r>
                        <a:rPr lang="fr-FR" dirty="0" err="1">
                          <a:highlight>
                            <a:srgbClr val="FFFF00"/>
                          </a:highlight>
                        </a:rPr>
                        <a:t>Metric</a:t>
                      </a:r>
                      <a:r>
                        <a:rPr lang="fr-FR" dirty="0">
                          <a:highlight>
                            <a:srgbClr val="FFFF00"/>
                          </a:highlight>
                        </a:rPr>
                        <a:t> of ex post use</a:t>
                      </a:r>
                    </a:p>
                    <a:p>
                      <a:endParaRPr lang="fr-FR" dirty="0">
                        <a:highlight>
                          <a:srgbClr val="FFFF00"/>
                        </a:highlight>
                      </a:endParaRPr>
                    </a:p>
                  </a:txBody>
                  <a:tcPr/>
                </a:tc>
                <a:extLst>
                  <a:ext uri="{0D108BD9-81ED-4DB2-BD59-A6C34878D82A}">
                    <a16:rowId xmlns:a16="http://schemas.microsoft.com/office/drawing/2014/main" val="2015080348"/>
                  </a:ext>
                </a:extLst>
              </a:tr>
              <a:tr h="370840">
                <a:tc>
                  <a:txBody>
                    <a:bodyPr/>
                    <a:lstStyle/>
                    <a:p>
                      <a:r>
                        <a:rPr lang="fr-FR" dirty="0"/>
                        <a:t>Push x pull – </a:t>
                      </a:r>
                      <a:r>
                        <a:rPr lang="fr-FR" dirty="0" err="1"/>
                        <a:t>address</a:t>
                      </a:r>
                      <a:r>
                        <a:rPr lang="fr-FR" dirty="0"/>
                        <a:t> </a:t>
                      </a:r>
                      <a:r>
                        <a:rPr lang="fr-FR" dirty="0" err="1"/>
                        <a:t>cost</a:t>
                      </a:r>
                      <a:r>
                        <a:rPr lang="fr-FR" dirty="0"/>
                        <a:t> and revenue</a:t>
                      </a:r>
                    </a:p>
                  </a:txBody>
                  <a:tcPr/>
                </a:tc>
                <a:tc>
                  <a:txBody>
                    <a:bodyPr/>
                    <a:lstStyle/>
                    <a:p>
                      <a:endParaRPr lang="fr-FR" dirty="0"/>
                    </a:p>
                  </a:txBody>
                  <a:tcPr/>
                </a:tc>
                <a:tc>
                  <a:txBody>
                    <a:bodyPr/>
                    <a:lstStyle/>
                    <a:p>
                      <a:r>
                        <a:rPr lang="fr-FR" dirty="0">
                          <a:highlight>
                            <a:srgbClr val="FF00FF"/>
                          </a:highlight>
                        </a:rPr>
                        <a:t>Public </a:t>
                      </a:r>
                      <a:r>
                        <a:rPr lang="fr-FR" dirty="0" err="1">
                          <a:highlight>
                            <a:srgbClr val="FF00FF"/>
                          </a:highlight>
                        </a:rPr>
                        <a:t>procurement</a:t>
                      </a:r>
                      <a:endParaRPr lang="fr-FR" dirty="0">
                        <a:highlight>
                          <a:srgbClr val="FF00FF"/>
                        </a:highlight>
                      </a:endParaRPr>
                    </a:p>
                  </a:txBody>
                  <a:tcPr/>
                </a:tc>
                <a:tc>
                  <a:txBody>
                    <a:bodyPr/>
                    <a:lstStyle/>
                    <a:p>
                      <a:r>
                        <a:rPr lang="fr-FR" dirty="0" err="1">
                          <a:highlight>
                            <a:srgbClr val="FF00FF"/>
                          </a:highlight>
                        </a:rPr>
                        <a:t>Spillovers</a:t>
                      </a:r>
                      <a:r>
                        <a:rPr lang="fr-FR" dirty="0">
                          <a:highlight>
                            <a:srgbClr val="FF00FF"/>
                          </a:highlight>
                        </a:rPr>
                        <a:t> to </a:t>
                      </a:r>
                      <a:r>
                        <a:rPr lang="fr-FR" dirty="0" err="1">
                          <a:highlight>
                            <a:srgbClr val="FF00FF"/>
                          </a:highlight>
                        </a:rPr>
                        <a:t>private</a:t>
                      </a:r>
                      <a:r>
                        <a:rPr lang="fr-FR" dirty="0">
                          <a:highlight>
                            <a:srgbClr val="FF00FF"/>
                          </a:highlight>
                        </a:rPr>
                        <a:t> </a:t>
                      </a:r>
                      <a:r>
                        <a:rPr lang="fr-FR" dirty="0" err="1">
                          <a:highlight>
                            <a:srgbClr val="FF00FF"/>
                          </a:highlight>
                        </a:rPr>
                        <a:t>markets</a:t>
                      </a:r>
                      <a:endParaRPr lang="fr-FR" dirty="0">
                        <a:highlight>
                          <a:srgbClr val="FF00FF"/>
                        </a:highlight>
                      </a:endParaRPr>
                    </a:p>
                  </a:txBody>
                  <a:tcPr/>
                </a:tc>
                <a:extLst>
                  <a:ext uri="{0D108BD9-81ED-4DB2-BD59-A6C34878D82A}">
                    <a16:rowId xmlns:a16="http://schemas.microsoft.com/office/drawing/2014/main" val="122155596"/>
                  </a:ext>
                </a:extLst>
              </a:tr>
            </a:tbl>
          </a:graphicData>
        </a:graphic>
      </p:graphicFrame>
      <p:sp>
        <p:nvSpPr>
          <p:cNvPr id="4" name="ZoneTexte 3">
            <a:extLst>
              <a:ext uri="{FF2B5EF4-FFF2-40B4-BE49-F238E27FC236}">
                <a16:creationId xmlns:a16="http://schemas.microsoft.com/office/drawing/2014/main" id="{3819266E-090F-4C36-8481-C5BF53277A99}"/>
              </a:ext>
            </a:extLst>
          </p:cNvPr>
          <p:cNvSpPr txBox="1"/>
          <p:nvPr/>
        </p:nvSpPr>
        <p:spPr>
          <a:xfrm>
            <a:off x="9092629" y="4458984"/>
            <a:ext cx="2794571" cy="923330"/>
          </a:xfrm>
          <a:prstGeom prst="rect">
            <a:avLst/>
          </a:prstGeom>
          <a:noFill/>
        </p:spPr>
        <p:txBody>
          <a:bodyPr wrap="square" rtlCol="0">
            <a:spAutoFit/>
          </a:bodyPr>
          <a:lstStyle/>
          <a:p>
            <a:r>
              <a:rPr lang="fr-FR" dirty="0" err="1">
                <a:solidFill>
                  <a:srgbClr val="FF0000"/>
                </a:solidFill>
              </a:rPr>
              <a:t>Recommended</a:t>
            </a:r>
            <a:r>
              <a:rPr lang="fr-FR" dirty="0">
                <a:solidFill>
                  <a:srgbClr val="FF0000"/>
                </a:solidFill>
              </a:rPr>
              <a:t> </a:t>
            </a:r>
            <a:r>
              <a:rPr lang="fr-FR" dirty="0" err="1">
                <a:solidFill>
                  <a:srgbClr val="FF0000"/>
                </a:solidFill>
              </a:rPr>
              <a:t>reading</a:t>
            </a:r>
            <a:r>
              <a:rPr lang="fr-FR" dirty="0">
                <a:solidFill>
                  <a:srgbClr val="FF0000"/>
                </a:solidFill>
              </a:rPr>
              <a:t> – Kremer and Williams</a:t>
            </a:r>
          </a:p>
          <a:p>
            <a:r>
              <a:rPr lang="fr-FR" dirty="0">
                <a:solidFill>
                  <a:srgbClr val="FF0000"/>
                </a:solidFill>
              </a:rPr>
              <a:t>Kremer</a:t>
            </a:r>
          </a:p>
        </p:txBody>
      </p:sp>
      <p:sp>
        <p:nvSpPr>
          <p:cNvPr id="5" name="ZoneTexte 4">
            <a:extLst>
              <a:ext uri="{FF2B5EF4-FFF2-40B4-BE49-F238E27FC236}">
                <a16:creationId xmlns:a16="http://schemas.microsoft.com/office/drawing/2014/main" id="{8DDC6CE3-DBCD-495C-A702-E0FB1906DA02}"/>
              </a:ext>
            </a:extLst>
          </p:cNvPr>
          <p:cNvSpPr txBox="1"/>
          <p:nvPr/>
        </p:nvSpPr>
        <p:spPr>
          <a:xfrm>
            <a:off x="8997627" y="1514848"/>
            <a:ext cx="2533314" cy="3970318"/>
          </a:xfrm>
          <a:prstGeom prst="rect">
            <a:avLst/>
          </a:prstGeom>
          <a:noFill/>
        </p:spPr>
        <p:txBody>
          <a:bodyPr wrap="square" rtlCol="0">
            <a:spAutoFit/>
          </a:bodyPr>
          <a:lstStyle/>
          <a:p>
            <a:r>
              <a:rPr lang="fr-FR" dirty="0"/>
              <a:t>Vaccine </a:t>
            </a:r>
            <a:r>
              <a:rPr lang="fr-FR" dirty="0" err="1"/>
              <a:t>development</a:t>
            </a:r>
            <a:endParaRPr lang="fr-FR" dirty="0"/>
          </a:p>
          <a:p>
            <a:r>
              <a:rPr lang="fr-FR" dirty="0" err="1"/>
              <a:t>Hybrid</a:t>
            </a:r>
            <a:r>
              <a:rPr lang="fr-FR" dirty="0"/>
              <a:t> </a:t>
            </a:r>
            <a:r>
              <a:rPr lang="fr-FR" dirty="0" err="1"/>
              <a:t>heating</a:t>
            </a:r>
            <a:r>
              <a:rPr lang="fr-FR" dirty="0"/>
              <a:t> system</a:t>
            </a:r>
          </a:p>
          <a:p>
            <a:r>
              <a:rPr lang="fr-FR" dirty="0"/>
              <a:t>New </a:t>
            </a:r>
            <a:r>
              <a:rPr lang="fr-FR" dirty="0" err="1"/>
              <a:t>antibiotics</a:t>
            </a:r>
            <a:endParaRPr lang="fr-FR" dirty="0"/>
          </a:p>
          <a:p>
            <a:r>
              <a:rPr lang="fr-FR" dirty="0"/>
              <a:t>Substitute to pesticides</a:t>
            </a:r>
          </a:p>
          <a:p>
            <a:r>
              <a:rPr lang="fr-FR" dirty="0"/>
              <a:t>AI applications</a:t>
            </a:r>
          </a:p>
          <a:p>
            <a:r>
              <a:rPr lang="fr-FR" dirty="0"/>
              <a:t>Solutions to </a:t>
            </a:r>
            <a:r>
              <a:rPr lang="fr-FR" dirty="0" err="1"/>
              <a:t>eradicate</a:t>
            </a:r>
            <a:r>
              <a:rPr lang="fr-FR" dirty="0"/>
              <a:t> </a:t>
            </a:r>
            <a:r>
              <a:rPr lang="fr-FR" dirty="0" err="1"/>
              <a:t>mosquitoes</a:t>
            </a:r>
            <a:endParaRPr lang="fr-FR" dirty="0"/>
          </a:p>
          <a:p>
            <a:r>
              <a:rPr lang="fr-FR" dirty="0"/>
              <a:t>Technologies for </a:t>
            </a:r>
            <a:r>
              <a:rPr lang="fr-FR" dirty="0" err="1"/>
              <a:t>sorting</a:t>
            </a:r>
            <a:r>
              <a:rPr lang="fr-FR" dirty="0"/>
              <a:t> and </a:t>
            </a:r>
            <a:r>
              <a:rPr lang="fr-FR" dirty="0" err="1"/>
              <a:t>recycling</a:t>
            </a:r>
            <a:r>
              <a:rPr lang="fr-FR" dirty="0"/>
              <a:t> </a:t>
            </a:r>
            <a:r>
              <a:rPr lang="fr-FR" dirty="0" err="1"/>
              <a:t>garbages</a:t>
            </a:r>
            <a:endParaRPr lang="fr-FR" dirty="0"/>
          </a:p>
          <a:p>
            <a:endParaRPr lang="fr-FR" dirty="0"/>
          </a:p>
          <a:p>
            <a:endParaRPr lang="fr-FR" dirty="0"/>
          </a:p>
          <a:p>
            <a:endParaRPr lang="fr-FR" dirty="0"/>
          </a:p>
          <a:p>
            <a:r>
              <a:rPr lang="fr-FR" dirty="0"/>
              <a:t>….</a:t>
            </a:r>
          </a:p>
          <a:p>
            <a:endParaRPr lang="fr-FR" dirty="0"/>
          </a:p>
        </p:txBody>
      </p:sp>
    </p:spTree>
    <p:extLst>
      <p:ext uri="{BB962C8B-B14F-4D97-AF65-F5344CB8AC3E}">
        <p14:creationId xmlns:p14="http://schemas.microsoft.com/office/powerpoint/2010/main" val="1743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Espace réservé pour une image  7" descr="A_Herzog_IMG_6165_DxO.jpg">
            <a:extLst>
              <a:ext uri="{FF2B5EF4-FFF2-40B4-BE49-F238E27FC236}">
                <a16:creationId xmlns:a16="http://schemas.microsoft.com/office/drawing/2014/main" id="{E891339F-4FC2-4A29-BE15-034CE57535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97" r="5597"/>
          <a:stretch>
            <a:fillRect/>
          </a:stretch>
        </p:blipFill>
        <p:spPr bwMode="auto">
          <a:xfrm>
            <a:off x="1776265" y="532"/>
            <a:ext cx="10415736" cy="6596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a:extLst>
              <a:ext uri="{FF2B5EF4-FFF2-40B4-BE49-F238E27FC236}">
                <a16:creationId xmlns:a16="http://schemas.microsoft.com/office/drawing/2014/main" id="{6AF2DA65-CF00-774A-9D7C-EEFA627B218F}"/>
              </a:ext>
            </a:extLst>
          </p:cNvPr>
          <p:cNvSpPr>
            <a:spLocks noGrp="1"/>
          </p:cNvSpPr>
          <p:nvPr>
            <p:ph type="ctrTitle"/>
          </p:nvPr>
        </p:nvSpPr>
        <p:spPr>
          <a:xfrm>
            <a:off x="9165275" y="3306731"/>
            <a:ext cx="3030309" cy="2589602"/>
          </a:xfrm>
        </p:spPr>
        <p:txBody>
          <a:bodyPr/>
          <a:lstStyle/>
          <a:p>
            <a:pPr>
              <a:defRPr/>
            </a:pPr>
            <a:r>
              <a:rPr lang="fr-FR" sz="5865" b="1" dirty="0">
                <a:solidFill>
                  <a:srgbClr val="FF0000"/>
                </a:solidFill>
              </a:rPr>
              <a:t>Merci</a:t>
            </a:r>
          </a:p>
        </p:txBody>
      </p:sp>
    </p:spTree>
    <p:extLst>
      <p:ext uri="{BB962C8B-B14F-4D97-AF65-F5344CB8AC3E}">
        <p14:creationId xmlns:p14="http://schemas.microsoft.com/office/powerpoint/2010/main" val="159330088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2FDA350-6D37-4AB4-9B07-DFFDEEF17494}"/>
              </a:ext>
            </a:extLst>
          </p:cNvPr>
          <p:cNvSpPr>
            <a:spLocks noGrp="1"/>
          </p:cNvSpPr>
          <p:nvPr>
            <p:ph type="title"/>
          </p:nvPr>
        </p:nvSpPr>
        <p:spPr>
          <a:xfrm>
            <a:off x="1" y="108022"/>
            <a:ext cx="10325265" cy="831252"/>
          </a:xfrm>
        </p:spPr>
        <p:txBody>
          <a:bodyPr/>
          <a:lstStyle/>
          <a:p>
            <a:pPr>
              <a:defRPr/>
            </a:pPr>
            <a:r>
              <a:rPr lang="fr-FR" sz="2482" dirty="0"/>
              <a:t>Multiple areas</a:t>
            </a:r>
          </a:p>
        </p:txBody>
      </p:sp>
      <p:pic>
        <p:nvPicPr>
          <p:cNvPr id="31747" name="Picture 62">
            <a:extLst>
              <a:ext uri="{FF2B5EF4-FFF2-40B4-BE49-F238E27FC236}">
                <a16:creationId xmlns:a16="http://schemas.microsoft.com/office/drawing/2014/main" id="{F3FDBE8B-676E-4670-B442-961F7D3B14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6866" y="8594"/>
            <a:ext cx="1882858" cy="8303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A0145D1-96AD-48FE-A8C9-598764A10AE0}"/>
              </a:ext>
            </a:extLst>
          </p:cNvPr>
          <p:cNvSpPr/>
          <p:nvPr/>
        </p:nvSpPr>
        <p:spPr>
          <a:xfrm>
            <a:off x="4863006" y="1425665"/>
            <a:ext cx="2579749" cy="68524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Technology </a:t>
            </a:r>
          </a:p>
        </p:txBody>
      </p:sp>
      <p:cxnSp>
        <p:nvCxnSpPr>
          <p:cNvPr id="15" name="Connecteur droit avec flèche 14">
            <a:extLst>
              <a:ext uri="{FF2B5EF4-FFF2-40B4-BE49-F238E27FC236}">
                <a16:creationId xmlns:a16="http://schemas.microsoft.com/office/drawing/2014/main" id="{8AC25142-5A98-4418-9189-72057542C7E2}"/>
              </a:ext>
            </a:extLst>
          </p:cNvPr>
          <p:cNvCxnSpPr/>
          <p:nvPr/>
        </p:nvCxnSpPr>
        <p:spPr>
          <a:xfrm flipH="1">
            <a:off x="5608267" y="2196901"/>
            <a:ext cx="458622" cy="286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4F77A204-0414-417A-A755-C1F24EC22AEE}"/>
              </a:ext>
            </a:extLst>
          </p:cNvPr>
          <p:cNvSpPr/>
          <p:nvPr/>
        </p:nvSpPr>
        <p:spPr>
          <a:xfrm>
            <a:off x="4620259" y="2569532"/>
            <a:ext cx="1446630" cy="831252"/>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‘Push’ – R&amp;D subsidies </a:t>
            </a:r>
          </a:p>
          <a:p>
            <a:pPr algn="ctr">
              <a:defRPr/>
            </a:pPr>
            <a:r>
              <a:rPr lang="fr-FR" sz="1805" dirty="0">
                <a:solidFill>
                  <a:schemeClr val="tx1"/>
                </a:solidFill>
                <a:latin typeface="Arial Narrow" panose="020B0606020202030204" pitchFamily="34" charset="0"/>
              </a:rPr>
              <a:t>ARPA</a:t>
            </a:r>
          </a:p>
        </p:txBody>
      </p:sp>
      <p:sp>
        <p:nvSpPr>
          <p:cNvPr id="17" name="Rectangle 16">
            <a:extLst>
              <a:ext uri="{FF2B5EF4-FFF2-40B4-BE49-F238E27FC236}">
                <a16:creationId xmlns:a16="http://schemas.microsoft.com/office/drawing/2014/main" id="{0B367A87-D857-4344-9E7F-75968F070E6C}"/>
              </a:ext>
            </a:extLst>
          </p:cNvPr>
          <p:cNvSpPr/>
          <p:nvPr/>
        </p:nvSpPr>
        <p:spPr>
          <a:xfrm>
            <a:off x="6238872" y="2569532"/>
            <a:ext cx="1203883" cy="831252"/>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805" dirty="0">
                <a:solidFill>
                  <a:schemeClr val="tx1"/>
                </a:solidFill>
                <a:latin typeface="Arial Narrow" panose="020B0606020202030204" pitchFamily="34" charset="0"/>
              </a:rPr>
              <a:t>‘Pull’ – AMC, </a:t>
            </a:r>
            <a:r>
              <a:rPr lang="fr-FR" sz="1805" dirty="0" err="1">
                <a:solidFill>
                  <a:schemeClr val="tx1"/>
                </a:solidFill>
                <a:latin typeface="Arial Narrow" panose="020B0606020202030204" pitchFamily="34" charset="0"/>
              </a:rPr>
              <a:t>prizes</a:t>
            </a:r>
            <a:r>
              <a:rPr lang="fr-FR" sz="1805" dirty="0">
                <a:solidFill>
                  <a:schemeClr val="tx1"/>
                </a:solidFill>
                <a:latin typeface="Arial Narrow" panose="020B0606020202030204" pitchFamily="34" charset="0"/>
              </a:rPr>
              <a:t>, PPI </a:t>
            </a:r>
          </a:p>
        </p:txBody>
      </p:sp>
      <p:cxnSp>
        <p:nvCxnSpPr>
          <p:cNvPr id="19" name="Connecteur droit avec flèche 18">
            <a:extLst>
              <a:ext uri="{FF2B5EF4-FFF2-40B4-BE49-F238E27FC236}">
                <a16:creationId xmlns:a16="http://schemas.microsoft.com/office/drawing/2014/main" id="{AEDCF8F6-D82D-4924-83A8-C9B45CA9D029}"/>
              </a:ext>
            </a:extLst>
          </p:cNvPr>
          <p:cNvCxnSpPr/>
          <p:nvPr/>
        </p:nvCxnSpPr>
        <p:spPr>
          <a:xfrm>
            <a:off x="6152881" y="2196901"/>
            <a:ext cx="324260" cy="286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32052266-ACB9-4F0B-AC87-CAA8F3F014B6}"/>
              </a:ext>
            </a:extLst>
          </p:cNvPr>
          <p:cNvSpPr/>
          <p:nvPr/>
        </p:nvSpPr>
        <p:spPr>
          <a:xfrm>
            <a:off x="41205" y="2597300"/>
            <a:ext cx="1446630" cy="173147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580" dirty="0" err="1">
                <a:solidFill>
                  <a:schemeClr val="tx1"/>
                </a:solidFill>
                <a:latin typeface="Arial Narrow" panose="020B0606020202030204" pitchFamily="34" charset="0"/>
              </a:rPr>
              <a:t>Through</a:t>
            </a:r>
            <a:r>
              <a:rPr lang="fr-FR" sz="1580" dirty="0">
                <a:solidFill>
                  <a:schemeClr val="tx1"/>
                </a:solidFill>
                <a:latin typeface="Arial Narrow" panose="020B0606020202030204" pitchFamily="34" charset="0"/>
              </a:rPr>
              <a:t> actions in </a:t>
            </a:r>
            <a:r>
              <a:rPr lang="fr-FR" sz="1580" dirty="0" err="1">
                <a:solidFill>
                  <a:schemeClr val="tx1"/>
                </a:solidFill>
                <a:latin typeface="Arial Narrow" panose="020B0606020202030204" pitchFamily="34" charset="0"/>
              </a:rPr>
              <a:t>these</a:t>
            </a:r>
            <a:r>
              <a:rPr lang="fr-FR" sz="1580" dirty="0">
                <a:solidFill>
                  <a:schemeClr val="tx1"/>
                </a:solidFill>
                <a:latin typeface="Arial Narrow" panose="020B0606020202030204" pitchFamily="34" charset="0"/>
              </a:rPr>
              <a:t> </a:t>
            </a:r>
            <a:r>
              <a:rPr lang="fr-FR" sz="1580" dirty="0" err="1">
                <a:solidFill>
                  <a:schemeClr val="tx1"/>
                </a:solidFill>
                <a:latin typeface="Arial Narrow" panose="020B0606020202030204" pitchFamily="34" charset="0"/>
              </a:rPr>
              <a:t>different</a:t>
            </a:r>
            <a:r>
              <a:rPr lang="fr-FR" sz="1580" dirty="0">
                <a:solidFill>
                  <a:schemeClr val="tx1"/>
                </a:solidFill>
                <a:latin typeface="Arial Narrow" panose="020B0606020202030204" pitchFamily="34" charset="0"/>
              </a:rPr>
              <a:t> areas – </a:t>
            </a:r>
            <a:r>
              <a:rPr lang="fr-FR" sz="1580" dirty="0" err="1">
                <a:solidFill>
                  <a:schemeClr val="tx1"/>
                </a:solidFill>
                <a:latin typeface="Arial Narrow" panose="020B0606020202030204" pitchFamily="34" charset="0"/>
              </a:rPr>
              <a:t>engaging</a:t>
            </a:r>
            <a:r>
              <a:rPr lang="fr-FR" sz="1580" dirty="0">
                <a:solidFill>
                  <a:schemeClr val="tx1"/>
                </a:solidFill>
                <a:latin typeface="Arial Narrow" panose="020B0606020202030204" pitchFamily="34" charset="0"/>
              </a:rPr>
              <a:t> agents </a:t>
            </a:r>
            <a:r>
              <a:rPr lang="fr-FR" sz="1580" dirty="0" err="1">
                <a:solidFill>
                  <a:schemeClr val="tx1"/>
                </a:solidFill>
                <a:latin typeface="Arial Narrow" panose="020B0606020202030204" pitchFamily="34" charset="0"/>
              </a:rPr>
              <a:t>into</a:t>
            </a:r>
            <a:r>
              <a:rPr lang="fr-FR" sz="1580" dirty="0">
                <a:solidFill>
                  <a:schemeClr val="tx1"/>
                </a:solidFill>
                <a:latin typeface="Arial Narrow" panose="020B0606020202030204" pitchFamily="34" charset="0"/>
              </a:rPr>
              <a:t> a process of transformation</a:t>
            </a:r>
            <a:r>
              <a:rPr lang="fr-FR" sz="2257" dirty="0">
                <a:solidFill>
                  <a:schemeClr val="tx1"/>
                </a:solidFill>
                <a:latin typeface="Arial Narrow" panose="020B0606020202030204" pitchFamily="34" charset="0"/>
              </a:rPr>
              <a:t> </a:t>
            </a:r>
            <a:endParaRPr lang="fr-FR" sz="1805" dirty="0">
              <a:solidFill>
                <a:schemeClr val="tx1"/>
              </a:solidFill>
              <a:latin typeface="Arial Narrow" panose="020B0606020202030204" pitchFamily="34" charset="0"/>
            </a:endParaRPr>
          </a:p>
        </p:txBody>
      </p:sp>
      <p:sp>
        <p:nvSpPr>
          <p:cNvPr id="24" name="Rectangle 23">
            <a:extLst>
              <a:ext uri="{FF2B5EF4-FFF2-40B4-BE49-F238E27FC236}">
                <a16:creationId xmlns:a16="http://schemas.microsoft.com/office/drawing/2014/main" id="{FF2E6DC9-F672-4074-83B9-B51961EC5D4E}"/>
              </a:ext>
            </a:extLst>
          </p:cNvPr>
          <p:cNvSpPr/>
          <p:nvPr/>
        </p:nvSpPr>
        <p:spPr>
          <a:xfrm>
            <a:off x="1" y="1425665"/>
            <a:ext cx="1446630" cy="685245"/>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580" dirty="0">
                <a:solidFill>
                  <a:schemeClr val="tx1"/>
                </a:solidFill>
                <a:latin typeface="Arial Narrow" panose="020B0606020202030204" pitchFamily="34" charset="0"/>
              </a:rPr>
              <a:t>Four areas of intervention</a:t>
            </a:r>
            <a:r>
              <a:rPr lang="fr-FR" sz="2257" dirty="0">
                <a:solidFill>
                  <a:schemeClr val="tx1"/>
                </a:solidFill>
                <a:latin typeface="Arial Narrow" panose="020B0606020202030204" pitchFamily="34" charset="0"/>
              </a:rPr>
              <a:t> </a:t>
            </a:r>
            <a:endParaRPr lang="fr-FR" sz="1805" dirty="0">
              <a:solidFill>
                <a:schemeClr val="tx1"/>
              </a:solidFill>
              <a:latin typeface="Arial Narrow" panose="020B0606020202030204" pitchFamily="34" charset="0"/>
            </a:endParaRPr>
          </a:p>
        </p:txBody>
      </p:sp>
      <p:sp>
        <p:nvSpPr>
          <p:cNvPr id="18" name="Rectangle : coins arrondis 17">
            <a:extLst>
              <a:ext uri="{FF2B5EF4-FFF2-40B4-BE49-F238E27FC236}">
                <a16:creationId xmlns:a16="http://schemas.microsoft.com/office/drawing/2014/main" id="{63E339DF-48A5-4FDC-958A-7CDEC59A5624}"/>
              </a:ext>
            </a:extLst>
          </p:cNvPr>
          <p:cNvSpPr/>
          <p:nvPr/>
        </p:nvSpPr>
        <p:spPr>
          <a:xfrm>
            <a:off x="8728151" y="1881599"/>
            <a:ext cx="3226477" cy="278218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354" dirty="0">
                <a:solidFill>
                  <a:schemeClr val="tx1"/>
                </a:solidFill>
                <a:latin typeface="Arial Narrow" panose="020B0606020202030204" pitchFamily="34" charset="0"/>
              </a:rPr>
              <a:t>Technologies – essential part of transformation and solutions</a:t>
            </a:r>
          </a:p>
          <a:p>
            <a:pPr algn="ctr">
              <a:defRPr/>
            </a:pPr>
            <a:r>
              <a:rPr lang="fr-FR" sz="1354" dirty="0" err="1">
                <a:solidFill>
                  <a:schemeClr val="tx1"/>
                </a:solidFill>
                <a:latin typeface="Arial Narrow" panose="020B0606020202030204" pitchFamily="34" charset="0"/>
              </a:rPr>
              <a:t>Requires</a:t>
            </a:r>
            <a:r>
              <a:rPr lang="fr-FR" sz="1354" dirty="0">
                <a:solidFill>
                  <a:schemeClr val="tx1"/>
                </a:solidFill>
                <a:latin typeface="Arial Narrow" panose="020B0606020202030204" pitchFamily="34" charset="0"/>
              </a:rPr>
              <a:t> </a:t>
            </a:r>
            <a:r>
              <a:rPr lang="fr-FR" sz="1354" dirty="0" err="1">
                <a:solidFill>
                  <a:schemeClr val="tx1"/>
                </a:solidFill>
                <a:latin typeface="Arial Narrow" panose="020B0606020202030204" pitchFamily="34" charset="0"/>
              </a:rPr>
              <a:t>significant</a:t>
            </a:r>
            <a:r>
              <a:rPr lang="fr-FR" sz="1354" dirty="0">
                <a:solidFill>
                  <a:schemeClr val="tx1"/>
                </a:solidFill>
                <a:latin typeface="Arial Narrow" panose="020B0606020202030204" pitchFamily="34" charset="0"/>
              </a:rPr>
              <a:t> </a:t>
            </a:r>
            <a:r>
              <a:rPr lang="fr-FR" sz="1354" dirty="0" err="1">
                <a:solidFill>
                  <a:schemeClr val="tx1"/>
                </a:solidFill>
                <a:latin typeface="Arial Narrow" panose="020B0606020202030204" pitchFamily="34" charset="0"/>
              </a:rPr>
              <a:t>amount</a:t>
            </a:r>
            <a:r>
              <a:rPr lang="fr-FR" sz="1354" dirty="0">
                <a:solidFill>
                  <a:schemeClr val="tx1"/>
                </a:solidFill>
                <a:latin typeface="Arial Narrow" panose="020B0606020202030204" pitchFamily="34" charset="0"/>
              </a:rPr>
              <a:t> of </a:t>
            </a:r>
            <a:r>
              <a:rPr lang="fr-FR" sz="1354" dirty="0" err="1">
                <a:solidFill>
                  <a:schemeClr val="tx1"/>
                </a:solidFill>
                <a:latin typeface="Arial Narrow" panose="020B0606020202030204" pitchFamily="34" charset="0"/>
              </a:rPr>
              <a:t>resources</a:t>
            </a:r>
            <a:r>
              <a:rPr lang="fr-FR" sz="1354" dirty="0">
                <a:solidFill>
                  <a:schemeClr val="tx1"/>
                </a:solidFill>
                <a:latin typeface="Arial Narrow" panose="020B0606020202030204" pitchFamily="34" charset="0"/>
              </a:rPr>
              <a:t> as </a:t>
            </a:r>
            <a:r>
              <a:rPr lang="fr-FR" sz="1354" dirty="0" err="1">
                <a:solidFill>
                  <a:schemeClr val="tx1"/>
                </a:solidFill>
                <a:latin typeface="Arial Narrow" panose="020B0606020202030204" pitchFamily="34" charset="0"/>
              </a:rPr>
              <a:t>well</a:t>
            </a:r>
            <a:r>
              <a:rPr lang="fr-FR" sz="1354" dirty="0">
                <a:solidFill>
                  <a:schemeClr val="tx1"/>
                </a:solidFill>
                <a:latin typeface="Arial Narrow" panose="020B0606020202030204" pitchFamily="34" charset="0"/>
              </a:rPr>
              <a:t> as a relevant </a:t>
            </a:r>
            <a:r>
              <a:rPr lang="fr-FR" sz="1354" dirty="0" err="1">
                <a:solidFill>
                  <a:schemeClr val="tx1"/>
                </a:solidFill>
                <a:latin typeface="Arial Narrow" panose="020B0606020202030204" pitchFamily="34" charset="0"/>
              </a:rPr>
              <a:t>mechanisms</a:t>
            </a:r>
            <a:r>
              <a:rPr lang="fr-FR" sz="1354" dirty="0">
                <a:solidFill>
                  <a:schemeClr val="tx1"/>
                </a:solidFill>
                <a:latin typeface="Arial Narrow" panose="020B0606020202030204" pitchFamily="34" charset="0"/>
              </a:rPr>
              <a:t> to « </a:t>
            </a:r>
            <a:r>
              <a:rPr lang="fr-FR" sz="1354" dirty="0" err="1">
                <a:solidFill>
                  <a:schemeClr val="tx1"/>
                </a:solidFill>
                <a:latin typeface="Arial Narrow" panose="020B0606020202030204" pitchFamily="34" charset="0"/>
              </a:rPr>
              <a:t>allocate</a:t>
            </a:r>
            <a:r>
              <a:rPr lang="fr-FR" sz="1354" dirty="0">
                <a:solidFill>
                  <a:schemeClr val="tx1"/>
                </a:solidFill>
                <a:latin typeface="Arial Narrow" panose="020B0606020202030204" pitchFamily="34" charset="0"/>
              </a:rPr>
              <a:t> » the </a:t>
            </a:r>
            <a:r>
              <a:rPr lang="fr-FR" sz="1354" dirty="0" err="1">
                <a:solidFill>
                  <a:schemeClr val="tx1"/>
                </a:solidFill>
                <a:latin typeface="Arial Narrow" panose="020B0606020202030204" pitchFamily="34" charset="0"/>
              </a:rPr>
              <a:t>resources</a:t>
            </a:r>
            <a:r>
              <a:rPr lang="fr-FR" sz="1354" dirty="0">
                <a:solidFill>
                  <a:schemeClr val="tx1"/>
                </a:solidFill>
                <a:latin typeface="Arial Narrow" panose="020B0606020202030204" pitchFamily="34" charset="0"/>
              </a:rPr>
              <a:t> (push – pull)</a:t>
            </a:r>
          </a:p>
          <a:p>
            <a:pPr algn="ctr">
              <a:defRPr/>
            </a:pPr>
            <a:r>
              <a:rPr lang="fr-FR" sz="1354" b="1" dirty="0">
                <a:solidFill>
                  <a:schemeClr val="tx1"/>
                </a:solidFill>
                <a:latin typeface="Arial Narrow" panose="020B0606020202030204" pitchFamily="34" charset="0"/>
              </a:rPr>
              <a:t>Big question: </a:t>
            </a:r>
            <a:r>
              <a:rPr lang="fr-FR" sz="1354" b="1" dirty="0" err="1">
                <a:solidFill>
                  <a:schemeClr val="tx1"/>
                </a:solidFill>
                <a:latin typeface="Arial Narrow" panose="020B0606020202030204" pitchFamily="34" charset="0"/>
              </a:rPr>
              <a:t>is</a:t>
            </a:r>
            <a:r>
              <a:rPr lang="fr-FR" sz="1354" b="1" dirty="0">
                <a:solidFill>
                  <a:schemeClr val="tx1"/>
                </a:solidFill>
                <a:latin typeface="Arial Narrow" panose="020B0606020202030204" pitchFamily="34" charset="0"/>
              </a:rPr>
              <a:t> </a:t>
            </a:r>
            <a:r>
              <a:rPr lang="fr-FR" sz="1354" b="1" dirty="0" err="1">
                <a:solidFill>
                  <a:schemeClr val="tx1"/>
                </a:solidFill>
                <a:latin typeface="Arial Narrow" panose="020B0606020202030204" pitchFamily="34" charset="0"/>
              </a:rPr>
              <a:t>it</a:t>
            </a:r>
            <a:r>
              <a:rPr lang="fr-FR" sz="1354" b="1" dirty="0">
                <a:solidFill>
                  <a:schemeClr val="tx1"/>
                </a:solidFill>
                <a:latin typeface="Arial Narrow" panose="020B0606020202030204" pitchFamily="34" charset="0"/>
              </a:rPr>
              <a:t> possible to </a:t>
            </a:r>
            <a:r>
              <a:rPr lang="fr-FR" sz="1354" b="1" dirty="0" err="1">
                <a:solidFill>
                  <a:schemeClr val="tx1"/>
                </a:solidFill>
                <a:latin typeface="Arial Narrow" panose="020B0606020202030204" pitchFamily="34" charset="0"/>
              </a:rPr>
              <a:t>accelerate</a:t>
            </a:r>
            <a:r>
              <a:rPr lang="fr-FR" sz="1354" b="1" dirty="0">
                <a:solidFill>
                  <a:schemeClr val="tx1"/>
                </a:solidFill>
                <a:latin typeface="Arial Narrow" panose="020B0606020202030204" pitchFamily="34" charset="0"/>
              </a:rPr>
              <a:t> tech </a:t>
            </a:r>
            <a:r>
              <a:rPr lang="fr-FR" sz="1354" b="1" dirty="0" err="1">
                <a:solidFill>
                  <a:schemeClr val="tx1"/>
                </a:solidFill>
                <a:latin typeface="Arial Narrow" panose="020B0606020202030204" pitchFamily="34" charset="0"/>
              </a:rPr>
              <a:t>development</a:t>
            </a:r>
            <a:r>
              <a:rPr lang="fr-FR" sz="1354" b="1" dirty="0">
                <a:solidFill>
                  <a:schemeClr val="tx1"/>
                </a:solidFill>
                <a:latin typeface="Arial Narrow" panose="020B0606020202030204" pitchFamily="34" charset="0"/>
              </a:rPr>
              <a:t>?</a:t>
            </a:r>
          </a:p>
          <a:p>
            <a:pPr algn="ctr">
              <a:defRPr/>
            </a:pPr>
            <a:r>
              <a:rPr lang="fr-FR" sz="1354" dirty="0">
                <a:solidFill>
                  <a:schemeClr val="tx1"/>
                </a:solidFill>
                <a:latin typeface="Arial Narrow" panose="020B0606020202030204" pitchFamily="34" charset="0"/>
              </a:rPr>
              <a:t>But the production of knowledge </a:t>
            </a:r>
            <a:r>
              <a:rPr lang="fr-FR" sz="1354" dirty="0" err="1">
                <a:solidFill>
                  <a:schemeClr val="tx1"/>
                </a:solidFill>
                <a:latin typeface="Arial Narrow" panose="020B0606020202030204" pitchFamily="34" charset="0"/>
              </a:rPr>
              <a:t>is</a:t>
            </a:r>
            <a:r>
              <a:rPr lang="fr-FR" sz="1354" dirty="0">
                <a:solidFill>
                  <a:schemeClr val="tx1"/>
                </a:solidFill>
                <a:latin typeface="Arial Narrow" panose="020B0606020202030204" pitchFamily="34" charset="0"/>
              </a:rPr>
              <a:t> not </a:t>
            </a:r>
            <a:r>
              <a:rPr lang="fr-FR" sz="1354" dirty="0" err="1">
                <a:solidFill>
                  <a:schemeClr val="tx1"/>
                </a:solidFill>
                <a:latin typeface="Arial Narrow" panose="020B0606020202030204" pitchFamily="34" charset="0"/>
              </a:rPr>
              <a:t>deterministic</a:t>
            </a:r>
            <a:endParaRPr lang="fr-FR" sz="1354" dirty="0">
              <a:solidFill>
                <a:schemeClr val="tx1"/>
              </a:solidFill>
              <a:latin typeface="Arial Narrow" panose="020B0606020202030204" pitchFamily="34" charset="0"/>
            </a:endParaRPr>
          </a:p>
          <a:p>
            <a:pPr algn="ctr">
              <a:defRPr/>
            </a:pPr>
            <a:endParaRPr lang="fr-FR" sz="1805" dirty="0">
              <a:solidFill>
                <a:schemeClr val="tx1"/>
              </a:solidFill>
              <a:latin typeface="Arial Narrow" panose="020B0606020202030204" pitchFamily="34" charset="0"/>
            </a:endParaRPr>
          </a:p>
        </p:txBody>
      </p:sp>
      <p:sp>
        <p:nvSpPr>
          <p:cNvPr id="2" name="Rectangle 1">
            <a:extLst>
              <a:ext uri="{FF2B5EF4-FFF2-40B4-BE49-F238E27FC236}">
                <a16:creationId xmlns:a16="http://schemas.microsoft.com/office/drawing/2014/main" id="{69A605C1-AD4A-4932-9430-FD3EC4C0D1CF}"/>
              </a:ext>
            </a:extLst>
          </p:cNvPr>
          <p:cNvSpPr/>
          <p:nvPr/>
        </p:nvSpPr>
        <p:spPr>
          <a:xfrm>
            <a:off x="8549001" y="5314994"/>
            <a:ext cx="1528143" cy="5822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580" dirty="0">
                <a:solidFill>
                  <a:schemeClr val="tx1"/>
                </a:solidFill>
                <a:latin typeface="Arial Narrow" panose="020B0606020202030204" pitchFamily="34" charset="0"/>
              </a:rPr>
              <a:t>How to </a:t>
            </a:r>
            <a:r>
              <a:rPr lang="fr-FR" sz="1580" dirty="0" err="1">
                <a:solidFill>
                  <a:schemeClr val="tx1"/>
                </a:solidFill>
                <a:latin typeface="Arial Narrow" panose="020B0606020202030204" pitchFamily="34" charset="0"/>
              </a:rPr>
              <a:t>spend</a:t>
            </a:r>
            <a:r>
              <a:rPr lang="fr-FR" sz="1580" dirty="0">
                <a:solidFill>
                  <a:schemeClr val="tx1"/>
                </a:solidFill>
                <a:latin typeface="Arial Narrow" panose="020B0606020202030204" pitchFamily="34" charset="0"/>
              </a:rPr>
              <a:t> the money?</a:t>
            </a:r>
          </a:p>
        </p:txBody>
      </p:sp>
      <p:pic>
        <p:nvPicPr>
          <p:cNvPr id="20" name="Espace réservé du contenu 4" descr="dancart_Gates.jpg">
            <a:extLst>
              <a:ext uri="{FF2B5EF4-FFF2-40B4-BE49-F238E27FC236}">
                <a16:creationId xmlns:a16="http://schemas.microsoft.com/office/drawing/2014/main" id="{455C4CD6-8BA6-495B-9EFA-05DC0839D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370" y="3986602"/>
            <a:ext cx="3859770" cy="265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83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C20A1-F82F-4E93-9CF8-89A6B24B66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82BD8C-BABA-48E3-90C8-4515B69B9D13}"/>
              </a:ext>
            </a:extLst>
          </p:cNvPr>
          <p:cNvSpPr>
            <a:spLocks noGrp="1"/>
          </p:cNvSpPr>
          <p:nvPr>
            <p:ph idx="1"/>
          </p:nvPr>
        </p:nvSpPr>
        <p:spPr/>
        <p:txBody>
          <a:bodyPr/>
          <a:lstStyle/>
          <a:p>
            <a:r>
              <a:rPr lang="fr-FR" dirty="0">
                <a:solidFill>
                  <a:srgbClr val="FF0000"/>
                </a:solidFill>
                <a:latin typeface="Arial Narrow" panose="020B0606020202030204" pitchFamily="34" charset="0"/>
              </a:rPr>
              <a:t>Grant, </a:t>
            </a:r>
            <a:r>
              <a:rPr lang="fr-FR" dirty="0" err="1">
                <a:solidFill>
                  <a:srgbClr val="FF0000"/>
                </a:solidFill>
                <a:latin typeface="Arial Narrow" panose="020B0606020202030204" pitchFamily="34" charset="0"/>
              </a:rPr>
              <a:t>prize</a:t>
            </a:r>
            <a:r>
              <a:rPr lang="fr-FR" dirty="0">
                <a:solidFill>
                  <a:srgbClr val="FF0000"/>
                </a:solidFill>
                <a:latin typeface="Arial Narrow" panose="020B0606020202030204" pitchFamily="34" charset="0"/>
              </a:rPr>
              <a:t>, public </a:t>
            </a:r>
            <a:r>
              <a:rPr lang="fr-FR" dirty="0" err="1">
                <a:solidFill>
                  <a:srgbClr val="FF0000"/>
                </a:solidFill>
                <a:latin typeface="Arial Narrow" panose="020B0606020202030204" pitchFamily="34" charset="0"/>
              </a:rPr>
              <a:t>procurement</a:t>
            </a:r>
            <a:r>
              <a:rPr lang="fr-FR" dirty="0">
                <a:solidFill>
                  <a:srgbClr val="FF0000"/>
                </a:solidFill>
                <a:latin typeface="Arial Narrow" panose="020B0606020202030204" pitchFamily="34" charset="0"/>
              </a:rPr>
              <a:t>?</a:t>
            </a:r>
          </a:p>
          <a:p>
            <a:r>
              <a:rPr lang="fr-FR" dirty="0">
                <a:latin typeface="Arial Narrow" panose="020B0606020202030204" pitchFamily="34" charset="0"/>
              </a:rPr>
              <a:t>Push program</a:t>
            </a:r>
          </a:p>
          <a:p>
            <a:r>
              <a:rPr lang="fr-FR" dirty="0">
                <a:latin typeface="Arial Narrow" panose="020B0606020202030204" pitchFamily="34" charset="0"/>
              </a:rPr>
              <a:t>Pull program</a:t>
            </a:r>
          </a:p>
          <a:p>
            <a:r>
              <a:rPr lang="fr-FR" dirty="0">
                <a:latin typeface="Arial Narrow" panose="020B0606020202030204" pitchFamily="34" charset="0"/>
              </a:rPr>
              <a:t>How to </a:t>
            </a:r>
            <a:r>
              <a:rPr lang="fr-FR" dirty="0" err="1">
                <a:latin typeface="Arial Narrow" panose="020B0606020202030204" pitchFamily="34" charset="0"/>
              </a:rPr>
              <a:t>accelerate</a:t>
            </a:r>
            <a:r>
              <a:rPr lang="fr-FR" dirty="0">
                <a:latin typeface="Arial Narrow" panose="020B0606020202030204" pitchFamily="34" charset="0"/>
              </a:rPr>
              <a:t> technologies?</a:t>
            </a:r>
          </a:p>
        </p:txBody>
      </p:sp>
    </p:spTree>
    <p:extLst>
      <p:ext uri="{BB962C8B-B14F-4D97-AF65-F5344CB8AC3E}">
        <p14:creationId xmlns:p14="http://schemas.microsoft.com/office/powerpoint/2010/main" val="117542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1">
            <a:extLst>
              <a:ext uri="{FF2B5EF4-FFF2-40B4-BE49-F238E27FC236}">
                <a16:creationId xmlns:a16="http://schemas.microsoft.com/office/drawing/2014/main" id="{02825A1F-5686-41A8-A853-55FD7085BC5B}"/>
              </a:ext>
            </a:extLst>
          </p:cNvPr>
          <p:cNvSpPr>
            <a:spLocks noGrp="1" noChangeArrowheads="1"/>
          </p:cNvSpPr>
          <p:nvPr>
            <p:ph idx="1"/>
          </p:nvPr>
        </p:nvSpPr>
        <p:spPr bwMode="auto">
          <a:xfrm>
            <a:off x="391442" y="1325341"/>
            <a:ext cx="11265798" cy="48531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609054" indent="-320649">
              <a:spcBef>
                <a:spcPct val="0"/>
              </a:spcBef>
              <a:spcAft>
                <a:spcPct val="0"/>
              </a:spcAft>
            </a:pPr>
            <a:r>
              <a:rPr lang="fr-FR" altLang="fr-FR" dirty="0" err="1">
                <a:latin typeface="Arial Narrow" panose="020B0606020202030204" pitchFamily="34" charset="0"/>
              </a:rPr>
              <a:t>Some</a:t>
            </a:r>
            <a:r>
              <a:rPr lang="fr-FR" altLang="fr-FR" dirty="0">
                <a:latin typeface="Arial Narrow" panose="020B0606020202030204" pitchFamily="34" charset="0"/>
              </a:rPr>
              <a:t> </a:t>
            </a:r>
            <a:r>
              <a:rPr lang="fr-FR" altLang="fr-FR" dirty="0" err="1">
                <a:latin typeface="Arial Narrow" panose="020B0606020202030204" pitchFamily="34" charset="0"/>
              </a:rPr>
              <a:t>policy</a:t>
            </a:r>
            <a:r>
              <a:rPr lang="fr-FR" altLang="fr-FR" dirty="0">
                <a:latin typeface="Arial Narrow" panose="020B0606020202030204" pitchFamily="34" charset="0"/>
              </a:rPr>
              <a:t> </a:t>
            </a:r>
            <a:r>
              <a:rPr lang="fr-FR" altLang="fr-FR" dirty="0" err="1">
                <a:latin typeface="Arial Narrow" panose="020B0606020202030204" pitchFamily="34" charset="0"/>
              </a:rPr>
              <a:t>tools</a:t>
            </a:r>
            <a:r>
              <a:rPr lang="fr-FR" altLang="fr-FR" dirty="0">
                <a:latin typeface="Arial Narrow" panose="020B0606020202030204" pitchFamily="34" charset="0"/>
              </a:rPr>
              <a:t> can </a:t>
            </a:r>
            <a:r>
              <a:rPr lang="fr-FR" altLang="fr-FR" dirty="0" err="1">
                <a:latin typeface="Arial Narrow" panose="020B0606020202030204" pitchFamily="34" charset="0"/>
              </a:rPr>
              <a:t>target</a:t>
            </a:r>
            <a:r>
              <a:rPr lang="fr-FR" altLang="fr-FR" dirty="0">
                <a:latin typeface="Arial Narrow" panose="020B0606020202030204" pitchFamily="34" charset="0"/>
              </a:rPr>
              <a:t> – not </a:t>
            </a:r>
            <a:r>
              <a:rPr lang="fr-FR" altLang="fr-FR" dirty="0" err="1">
                <a:latin typeface="Arial Narrow" panose="020B0606020202030204" pitchFamily="34" charset="0"/>
              </a:rPr>
              <a:t>firms</a:t>
            </a:r>
            <a:r>
              <a:rPr lang="fr-FR" altLang="fr-FR" dirty="0">
                <a:latin typeface="Arial Narrow" panose="020B0606020202030204" pitchFamily="34" charset="0"/>
              </a:rPr>
              <a:t> (</a:t>
            </a:r>
            <a:r>
              <a:rPr lang="fr-FR" altLang="fr-FR" dirty="0" err="1">
                <a:latin typeface="Arial Narrow" panose="020B0606020202030204" pitchFamily="34" charset="0"/>
              </a:rPr>
              <a:t>tax</a:t>
            </a:r>
            <a:r>
              <a:rPr lang="fr-FR" altLang="fr-FR" dirty="0">
                <a:latin typeface="Arial Narrow" panose="020B0606020202030204" pitchFamily="34" charset="0"/>
              </a:rPr>
              <a:t>, </a:t>
            </a:r>
            <a:r>
              <a:rPr lang="fr-FR" altLang="fr-FR" dirty="0" err="1">
                <a:latin typeface="Arial Narrow" panose="020B0606020202030204" pitchFamily="34" charset="0"/>
              </a:rPr>
              <a:t>regulation</a:t>
            </a:r>
            <a:r>
              <a:rPr lang="fr-FR" altLang="fr-FR" dirty="0">
                <a:latin typeface="Arial Narrow" panose="020B0606020202030204" pitchFamily="34" charset="0"/>
              </a:rPr>
              <a:t>) or </a:t>
            </a:r>
            <a:r>
              <a:rPr lang="fr-FR" altLang="fr-FR" dirty="0" err="1">
                <a:latin typeface="Arial Narrow" panose="020B0606020202030204" pitchFamily="34" charset="0"/>
              </a:rPr>
              <a:t>consumers</a:t>
            </a:r>
            <a:r>
              <a:rPr lang="fr-FR" altLang="fr-FR" dirty="0">
                <a:latin typeface="Arial Narrow" panose="020B0606020202030204" pitchFamily="34" charset="0"/>
              </a:rPr>
              <a:t> (social </a:t>
            </a:r>
            <a:r>
              <a:rPr lang="fr-FR" altLang="fr-FR" dirty="0" err="1">
                <a:latin typeface="Arial Narrow" panose="020B0606020202030204" pitchFamily="34" charset="0"/>
              </a:rPr>
              <a:t>norms</a:t>
            </a:r>
            <a:r>
              <a:rPr lang="fr-FR" altLang="fr-FR" dirty="0">
                <a:latin typeface="Arial Narrow" panose="020B0606020202030204" pitchFamily="34" charset="0"/>
              </a:rPr>
              <a:t>) – but the technologies </a:t>
            </a:r>
            <a:r>
              <a:rPr lang="fr-FR" altLang="fr-FR" dirty="0" err="1">
                <a:latin typeface="Arial Narrow" panose="020B0606020202030204" pitchFamily="34" charset="0"/>
              </a:rPr>
              <a:t>which</a:t>
            </a:r>
            <a:r>
              <a:rPr lang="fr-FR" altLang="fr-FR" dirty="0">
                <a:latin typeface="Arial Narrow" panose="020B0606020202030204" pitchFamily="34" charset="0"/>
              </a:rPr>
              <a:t> are </a:t>
            </a:r>
            <a:r>
              <a:rPr lang="fr-FR" altLang="fr-FR" dirty="0" err="1">
                <a:latin typeface="Arial Narrow" panose="020B0606020202030204" pitchFamily="34" charset="0"/>
              </a:rPr>
              <a:t>needed</a:t>
            </a:r>
            <a:r>
              <a:rPr lang="fr-FR" altLang="fr-FR" dirty="0">
                <a:latin typeface="Arial Narrow" panose="020B0606020202030204" pitchFamily="34" charset="0"/>
              </a:rPr>
              <a:t> to solve a ‘’</a:t>
            </a:r>
            <a:r>
              <a:rPr lang="fr-FR" altLang="fr-FR" dirty="0" err="1">
                <a:latin typeface="Arial Narrow" panose="020B0606020202030204" pitchFamily="34" charset="0"/>
              </a:rPr>
              <a:t>problem</a:t>
            </a:r>
            <a:r>
              <a:rPr lang="fr-FR" altLang="fr-FR" dirty="0">
                <a:latin typeface="Arial Narrow" panose="020B0606020202030204" pitchFamily="34" charset="0"/>
              </a:rPr>
              <a:t>’’</a:t>
            </a:r>
          </a:p>
          <a:p>
            <a:pPr marL="609054" indent="-320649">
              <a:spcBef>
                <a:spcPct val="0"/>
              </a:spcBef>
              <a:spcAft>
                <a:spcPct val="0"/>
              </a:spcAft>
            </a:pPr>
            <a:r>
              <a:rPr lang="fr-FR" altLang="fr-FR" dirty="0" err="1">
                <a:latin typeface="Arial Narrow" panose="020B0606020202030204" pitchFamily="34" charset="0"/>
              </a:rPr>
              <a:t>These</a:t>
            </a:r>
            <a:r>
              <a:rPr lang="fr-FR" altLang="fr-FR" dirty="0">
                <a:latin typeface="Arial Narrow" panose="020B0606020202030204" pitchFamily="34" charset="0"/>
              </a:rPr>
              <a:t> </a:t>
            </a:r>
            <a:r>
              <a:rPr lang="fr-FR" altLang="fr-FR" dirty="0" err="1">
                <a:latin typeface="Arial Narrow" panose="020B0606020202030204" pitchFamily="34" charset="0"/>
              </a:rPr>
              <a:t>tools</a:t>
            </a:r>
            <a:r>
              <a:rPr lang="fr-FR" altLang="fr-FR" dirty="0">
                <a:latin typeface="Arial Narrow" panose="020B0606020202030204" pitchFamily="34" charset="0"/>
              </a:rPr>
              <a:t> can </a:t>
            </a:r>
            <a:r>
              <a:rPr lang="fr-FR" altLang="fr-FR" dirty="0" err="1">
                <a:latin typeface="Arial Narrow" panose="020B0606020202030204" pitchFamily="34" charset="0"/>
              </a:rPr>
              <a:t>address</a:t>
            </a:r>
            <a:r>
              <a:rPr lang="fr-FR" altLang="fr-FR" dirty="0">
                <a:latin typeface="Arial Narrow" panose="020B0606020202030204" pitchFamily="34" charset="0"/>
              </a:rPr>
              <a:t> </a:t>
            </a:r>
            <a:r>
              <a:rPr lang="fr-FR" altLang="fr-FR" dirty="0" err="1">
                <a:latin typeface="Arial Narrow" panose="020B0606020202030204" pitchFamily="34" charset="0"/>
              </a:rPr>
              <a:t>costs</a:t>
            </a:r>
            <a:r>
              <a:rPr lang="fr-FR" altLang="fr-FR" dirty="0">
                <a:latin typeface="Arial Narrow" panose="020B0606020202030204" pitchFamily="34" charset="0"/>
              </a:rPr>
              <a:t> – </a:t>
            </a:r>
            <a:r>
              <a:rPr lang="fr-FR" altLang="fr-FR" dirty="0" err="1">
                <a:latin typeface="Arial Narrow" panose="020B0606020202030204" pitchFamily="34" charset="0"/>
              </a:rPr>
              <a:t>because</a:t>
            </a:r>
            <a:r>
              <a:rPr lang="fr-FR" altLang="fr-FR" dirty="0">
                <a:latin typeface="Arial Narrow" panose="020B0606020202030204" pitchFamily="34" charset="0"/>
              </a:rPr>
              <a:t> innovation </a:t>
            </a:r>
            <a:r>
              <a:rPr lang="fr-FR" altLang="fr-FR" dirty="0" err="1">
                <a:latin typeface="Arial Narrow" panose="020B0606020202030204" pitchFamily="34" charset="0"/>
              </a:rPr>
              <a:t>is</a:t>
            </a:r>
            <a:r>
              <a:rPr lang="fr-FR" altLang="fr-FR" dirty="0">
                <a:latin typeface="Arial Narrow" panose="020B0606020202030204" pitchFamily="34" charset="0"/>
              </a:rPr>
              <a:t> </a:t>
            </a:r>
            <a:r>
              <a:rPr lang="fr-FR" altLang="fr-FR" dirty="0" err="1">
                <a:latin typeface="Arial Narrow" panose="020B0606020202030204" pitchFamily="34" charset="0"/>
              </a:rPr>
              <a:t>expensive</a:t>
            </a:r>
            <a:endParaRPr lang="fr-FR" altLang="fr-FR" dirty="0">
              <a:latin typeface="Arial Narrow" panose="020B0606020202030204" pitchFamily="34" charset="0"/>
            </a:endParaRPr>
          </a:p>
          <a:p>
            <a:pPr marL="851780" lvl="1" indent="-320649">
              <a:spcBef>
                <a:spcPts val="402"/>
              </a:spcBef>
            </a:pPr>
            <a:r>
              <a:rPr lang="fr-FR" altLang="fr-FR" dirty="0">
                <a:latin typeface="Arial Narrow" panose="020B0606020202030204" pitchFamily="34" charset="0"/>
              </a:rPr>
              <a:t>R&amp;D subsidies – </a:t>
            </a:r>
            <a:r>
              <a:rPr lang="fr-FR" altLang="fr-FR" dirty="0">
                <a:solidFill>
                  <a:srgbClr val="FF0000"/>
                </a:solidFill>
                <a:latin typeface="Arial Narrow" panose="020B0606020202030204" pitchFamily="34" charset="0"/>
              </a:rPr>
              <a:t>push</a:t>
            </a:r>
            <a:r>
              <a:rPr lang="fr-FR" altLang="fr-FR" dirty="0">
                <a:latin typeface="Arial Narrow" panose="020B0606020202030204" pitchFamily="34" charset="0"/>
              </a:rPr>
              <a:t> </a:t>
            </a:r>
            <a:r>
              <a:rPr lang="fr-FR" altLang="fr-FR" dirty="0" err="1">
                <a:latin typeface="Arial Narrow" panose="020B0606020202030204" pitchFamily="34" charset="0"/>
              </a:rPr>
              <a:t>logic</a:t>
            </a:r>
            <a:endParaRPr lang="fr-FR" altLang="fr-FR" dirty="0">
              <a:latin typeface="Arial Narrow" panose="020B0606020202030204" pitchFamily="34" charset="0"/>
            </a:endParaRPr>
          </a:p>
          <a:p>
            <a:pPr marL="609054" indent="-320649">
              <a:spcBef>
                <a:spcPct val="0"/>
              </a:spcBef>
              <a:spcAft>
                <a:spcPct val="0"/>
              </a:spcAft>
            </a:pPr>
            <a:r>
              <a:rPr lang="fr-FR" altLang="fr-FR" dirty="0" err="1">
                <a:latin typeface="Arial Narrow" panose="020B0606020202030204" pitchFamily="34" charset="0"/>
              </a:rPr>
              <a:t>These</a:t>
            </a:r>
            <a:r>
              <a:rPr lang="fr-FR" altLang="fr-FR" dirty="0">
                <a:latin typeface="Arial Narrow" panose="020B0606020202030204" pitchFamily="34" charset="0"/>
              </a:rPr>
              <a:t> </a:t>
            </a:r>
            <a:r>
              <a:rPr lang="fr-FR" altLang="fr-FR" dirty="0" err="1">
                <a:latin typeface="Arial Narrow" panose="020B0606020202030204" pitchFamily="34" charset="0"/>
              </a:rPr>
              <a:t>tools</a:t>
            </a:r>
            <a:r>
              <a:rPr lang="fr-FR" altLang="fr-FR" dirty="0">
                <a:latin typeface="Arial Narrow" panose="020B0606020202030204" pitchFamily="34" charset="0"/>
              </a:rPr>
              <a:t> can </a:t>
            </a:r>
            <a:r>
              <a:rPr lang="fr-FR" altLang="fr-FR" dirty="0" err="1">
                <a:latin typeface="Arial Narrow" panose="020B0606020202030204" pitchFamily="34" charset="0"/>
              </a:rPr>
              <a:t>address</a:t>
            </a:r>
            <a:r>
              <a:rPr lang="fr-FR" altLang="fr-FR" dirty="0">
                <a:latin typeface="Arial Narrow" panose="020B0606020202030204" pitchFamily="34" charset="0"/>
              </a:rPr>
              <a:t> </a:t>
            </a:r>
            <a:r>
              <a:rPr lang="fr-FR" altLang="fr-FR" dirty="0" err="1">
                <a:latin typeface="Arial Narrow" panose="020B0606020202030204" pitchFamily="34" charset="0"/>
              </a:rPr>
              <a:t>expected</a:t>
            </a:r>
            <a:r>
              <a:rPr lang="fr-FR" altLang="fr-FR" dirty="0">
                <a:latin typeface="Arial Narrow" panose="020B0606020202030204" pitchFamily="34" charset="0"/>
              </a:rPr>
              <a:t> revenues – </a:t>
            </a:r>
            <a:r>
              <a:rPr lang="fr-FR" altLang="fr-FR" dirty="0" err="1">
                <a:latin typeface="Arial Narrow" panose="020B0606020202030204" pitchFamily="34" charset="0"/>
              </a:rPr>
              <a:t>because</a:t>
            </a:r>
            <a:r>
              <a:rPr lang="fr-FR" altLang="fr-FR" dirty="0">
                <a:latin typeface="Arial Narrow" panose="020B0606020202030204" pitchFamily="34" charset="0"/>
              </a:rPr>
              <a:t> </a:t>
            </a:r>
            <a:r>
              <a:rPr lang="fr-FR" altLang="fr-FR" dirty="0" err="1">
                <a:latin typeface="Arial Narrow" panose="020B0606020202030204" pitchFamily="34" charset="0"/>
              </a:rPr>
              <a:t>innovator’s</a:t>
            </a:r>
            <a:r>
              <a:rPr lang="fr-FR" altLang="fr-FR" dirty="0">
                <a:latin typeface="Arial Narrow" panose="020B0606020202030204" pitchFamily="34" charset="0"/>
              </a:rPr>
              <a:t> </a:t>
            </a:r>
            <a:r>
              <a:rPr lang="fr-FR" altLang="fr-FR" dirty="0" err="1">
                <a:latin typeface="Arial Narrow" panose="020B0606020202030204" pitchFamily="34" charset="0"/>
              </a:rPr>
              <a:t>rewards</a:t>
            </a:r>
            <a:r>
              <a:rPr lang="fr-FR" altLang="fr-FR" dirty="0">
                <a:latin typeface="Arial Narrow" panose="020B0606020202030204" pitchFamily="34" charset="0"/>
              </a:rPr>
              <a:t> are </a:t>
            </a:r>
            <a:r>
              <a:rPr lang="fr-FR" altLang="fr-FR" dirty="0" err="1">
                <a:latin typeface="Arial Narrow" panose="020B0606020202030204" pitchFamily="34" charset="0"/>
              </a:rPr>
              <a:t>poor</a:t>
            </a:r>
            <a:r>
              <a:rPr lang="fr-FR" altLang="fr-FR" dirty="0">
                <a:latin typeface="Arial Narrow" panose="020B0606020202030204" pitchFamily="34" charset="0"/>
              </a:rPr>
              <a:t> on </a:t>
            </a:r>
            <a:r>
              <a:rPr lang="fr-FR" altLang="fr-FR" dirty="0" err="1">
                <a:latin typeface="Arial Narrow" panose="020B0606020202030204" pitchFamily="34" charset="0"/>
              </a:rPr>
              <a:t>some</a:t>
            </a:r>
            <a:r>
              <a:rPr lang="fr-FR" altLang="fr-FR" dirty="0">
                <a:latin typeface="Arial Narrow" panose="020B0606020202030204" pitchFamily="34" charset="0"/>
              </a:rPr>
              <a:t> </a:t>
            </a:r>
            <a:r>
              <a:rPr lang="fr-FR" altLang="fr-FR" dirty="0" err="1">
                <a:latin typeface="Arial Narrow" panose="020B0606020202030204" pitchFamily="34" charset="0"/>
              </a:rPr>
              <a:t>markets</a:t>
            </a:r>
            <a:endParaRPr lang="fr-FR" altLang="fr-FR" dirty="0">
              <a:latin typeface="Arial Narrow" panose="020B0606020202030204" pitchFamily="34" charset="0"/>
            </a:endParaRPr>
          </a:p>
          <a:p>
            <a:pPr marL="852374" lvl="1" indent="-320649">
              <a:spcBef>
                <a:spcPct val="0"/>
              </a:spcBef>
              <a:spcAft>
                <a:spcPct val="0"/>
              </a:spcAft>
            </a:pPr>
            <a:r>
              <a:rPr lang="fr-FR" altLang="fr-FR" dirty="0" err="1">
                <a:latin typeface="Arial Narrow" panose="020B0606020202030204" pitchFamily="34" charset="0"/>
              </a:rPr>
              <a:t>Prizes</a:t>
            </a:r>
            <a:r>
              <a:rPr lang="fr-FR" altLang="fr-FR" dirty="0">
                <a:latin typeface="Arial Narrow" panose="020B0606020202030204" pitchFamily="34" charset="0"/>
              </a:rPr>
              <a:t>, </a:t>
            </a:r>
            <a:r>
              <a:rPr lang="fr-FR" altLang="fr-FR" dirty="0" err="1">
                <a:latin typeface="Arial Narrow" panose="020B0606020202030204" pitchFamily="34" charset="0"/>
              </a:rPr>
              <a:t>advanced</a:t>
            </a:r>
            <a:r>
              <a:rPr lang="fr-FR" altLang="fr-FR" dirty="0">
                <a:latin typeface="Arial Narrow" panose="020B0606020202030204" pitchFamily="34" charset="0"/>
              </a:rPr>
              <a:t> </a:t>
            </a:r>
            <a:r>
              <a:rPr lang="fr-FR" altLang="fr-FR" dirty="0" err="1">
                <a:latin typeface="Arial Narrow" panose="020B0606020202030204" pitchFamily="34" charset="0"/>
              </a:rPr>
              <a:t>market</a:t>
            </a:r>
            <a:r>
              <a:rPr lang="fr-FR" altLang="fr-FR" dirty="0">
                <a:latin typeface="Arial Narrow" panose="020B0606020202030204" pitchFamily="34" charset="0"/>
              </a:rPr>
              <a:t> </a:t>
            </a:r>
            <a:r>
              <a:rPr lang="fr-FR" altLang="fr-FR" dirty="0" err="1">
                <a:latin typeface="Arial Narrow" panose="020B0606020202030204" pitchFamily="34" charset="0"/>
              </a:rPr>
              <a:t>commitment</a:t>
            </a:r>
            <a:r>
              <a:rPr lang="fr-FR" altLang="fr-FR" dirty="0">
                <a:latin typeface="Arial Narrow" panose="020B0606020202030204" pitchFamily="34" charset="0"/>
              </a:rPr>
              <a:t> – </a:t>
            </a:r>
            <a:r>
              <a:rPr lang="fr-FR" altLang="fr-FR" dirty="0">
                <a:solidFill>
                  <a:srgbClr val="FF0000"/>
                </a:solidFill>
                <a:latin typeface="Arial Narrow" panose="020B0606020202030204" pitchFamily="34" charset="0"/>
              </a:rPr>
              <a:t>pull </a:t>
            </a:r>
            <a:r>
              <a:rPr lang="fr-FR" altLang="fr-FR" dirty="0" err="1">
                <a:latin typeface="Arial Narrow" panose="020B0606020202030204" pitchFamily="34" charset="0"/>
              </a:rPr>
              <a:t>logic</a:t>
            </a:r>
            <a:endParaRPr lang="fr-FR" altLang="fr-FR" dirty="0">
              <a:latin typeface="Arial Narrow" panose="020B0606020202030204" pitchFamily="34" charset="0"/>
            </a:endParaRPr>
          </a:p>
          <a:p>
            <a:pPr marL="609054" indent="-320649">
              <a:spcBef>
                <a:spcPct val="0"/>
              </a:spcBef>
              <a:spcAft>
                <a:spcPct val="0"/>
              </a:spcAft>
            </a:pPr>
            <a:r>
              <a:rPr lang="fr-FR" altLang="fr-FR" dirty="0" err="1">
                <a:latin typeface="Arial Narrow" panose="020B0606020202030204" pitchFamily="34" charset="0"/>
              </a:rPr>
              <a:t>These</a:t>
            </a:r>
            <a:r>
              <a:rPr lang="fr-FR" altLang="fr-FR" dirty="0">
                <a:latin typeface="Arial Narrow" panose="020B0606020202030204" pitchFamily="34" charset="0"/>
              </a:rPr>
              <a:t> </a:t>
            </a:r>
            <a:r>
              <a:rPr lang="fr-FR" altLang="fr-FR" dirty="0" err="1">
                <a:latin typeface="Arial Narrow" panose="020B0606020202030204" pitchFamily="34" charset="0"/>
              </a:rPr>
              <a:t>tools</a:t>
            </a:r>
            <a:r>
              <a:rPr lang="fr-FR" altLang="fr-FR" dirty="0">
                <a:latin typeface="Arial Narrow" panose="020B0606020202030204" pitchFamily="34" charset="0"/>
              </a:rPr>
              <a:t> can </a:t>
            </a:r>
            <a:r>
              <a:rPr lang="fr-FR" altLang="fr-FR" dirty="0" err="1">
                <a:latin typeface="Arial Narrow" panose="020B0606020202030204" pitchFamily="34" charset="0"/>
              </a:rPr>
              <a:t>address</a:t>
            </a:r>
            <a:r>
              <a:rPr lang="fr-FR" altLang="fr-FR" dirty="0">
                <a:latin typeface="Arial Narrow" panose="020B0606020202030204" pitchFamily="34" charset="0"/>
              </a:rPr>
              <a:t> </a:t>
            </a:r>
            <a:r>
              <a:rPr lang="fr-FR" altLang="fr-FR" dirty="0" err="1">
                <a:latin typeface="Arial Narrow" panose="020B0606020202030204" pitchFamily="34" charset="0"/>
              </a:rPr>
              <a:t>both</a:t>
            </a:r>
            <a:r>
              <a:rPr lang="fr-FR" altLang="fr-FR" dirty="0">
                <a:latin typeface="Arial Narrow" panose="020B0606020202030204" pitchFamily="34" charset="0"/>
              </a:rPr>
              <a:t> </a:t>
            </a:r>
            <a:r>
              <a:rPr lang="fr-FR" altLang="fr-FR" dirty="0" err="1">
                <a:latin typeface="Arial Narrow" panose="020B0606020202030204" pitchFamily="34" charset="0"/>
              </a:rPr>
              <a:t>cost</a:t>
            </a:r>
            <a:r>
              <a:rPr lang="fr-FR" altLang="fr-FR" dirty="0">
                <a:latin typeface="Arial Narrow" panose="020B0606020202030204" pitchFamily="34" charset="0"/>
              </a:rPr>
              <a:t> and revenues </a:t>
            </a:r>
            <a:r>
              <a:rPr lang="fr-FR" altLang="fr-FR" dirty="0" err="1">
                <a:latin typeface="Arial Narrow" panose="020B0606020202030204" pitchFamily="34" charset="0"/>
              </a:rPr>
              <a:t>through</a:t>
            </a:r>
            <a:r>
              <a:rPr lang="fr-FR" altLang="fr-FR" dirty="0">
                <a:latin typeface="Arial Narrow" panose="020B0606020202030204" pitchFamily="34" charset="0"/>
              </a:rPr>
              <a:t> a public </a:t>
            </a:r>
            <a:r>
              <a:rPr lang="fr-FR" altLang="fr-FR" dirty="0" err="1">
                <a:latin typeface="Arial Narrow" panose="020B0606020202030204" pitchFamily="34" charset="0"/>
              </a:rPr>
              <a:t>procurement</a:t>
            </a:r>
            <a:r>
              <a:rPr lang="fr-FR" altLang="fr-FR" dirty="0">
                <a:latin typeface="Arial Narrow" panose="020B0606020202030204" pitchFamily="34" charset="0"/>
              </a:rPr>
              <a:t> </a:t>
            </a:r>
            <a:r>
              <a:rPr lang="fr-FR" altLang="fr-FR" dirty="0" err="1">
                <a:latin typeface="Arial Narrow" panose="020B0606020202030204" pitchFamily="34" charset="0"/>
              </a:rPr>
              <a:t>logic</a:t>
            </a:r>
            <a:endParaRPr lang="fr-FR" altLang="fr-FR" dirty="0">
              <a:latin typeface="Arial Narrow" panose="020B0606020202030204" pitchFamily="34" charset="0"/>
            </a:endParaRPr>
          </a:p>
          <a:p>
            <a:pPr marL="609054" indent="-320649">
              <a:spcBef>
                <a:spcPct val="0"/>
              </a:spcBef>
              <a:spcAft>
                <a:spcPct val="0"/>
              </a:spcAft>
            </a:pPr>
            <a:r>
              <a:rPr lang="fr-FR" altLang="fr-FR" dirty="0" err="1">
                <a:latin typeface="Arial Narrow" panose="020B0606020202030204" pitchFamily="34" charset="0"/>
              </a:rPr>
              <a:t>Some</a:t>
            </a:r>
            <a:r>
              <a:rPr lang="fr-FR" altLang="fr-FR" dirty="0">
                <a:latin typeface="Arial Narrow" panose="020B0606020202030204" pitchFamily="34" charset="0"/>
              </a:rPr>
              <a:t> of </a:t>
            </a:r>
            <a:r>
              <a:rPr lang="fr-FR" altLang="fr-FR" dirty="0" err="1">
                <a:latin typeface="Arial Narrow" panose="020B0606020202030204" pitchFamily="34" charset="0"/>
              </a:rPr>
              <a:t>these</a:t>
            </a:r>
            <a:r>
              <a:rPr lang="fr-FR" altLang="fr-FR" dirty="0">
                <a:latin typeface="Arial Narrow" panose="020B0606020202030204" pitchFamily="34" charset="0"/>
              </a:rPr>
              <a:t> </a:t>
            </a:r>
            <a:r>
              <a:rPr lang="fr-FR" altLang="fr-FR" dirty="0" err="1">
                <a:latin typeface="Arial Narrow" panose="020B0606020202030204" pitchFamily="34" charset="0"/>
              </a:rPr>
              <a:t>tools</a:t>
            </a:r>
            <a:r>
              <a:rPr lang="fr-FR" altLang="fr-FR" dirty="0">
                <a:latin typeface="Arial Narrow" panose="020B0606020202030204" pitchFamily="34" charset="0"/>
              </a:rPr>
              <a:t> </a:t>
            </a:r>
            <a:r>
              <a:rPr lang="fr-FR" altLang="fr-FR" dirty="0" err="1">
                <a:latin typeface="Arial Narrow" panose="020B0606020202030204" pitchFamily="34" charset="0"/>
              </a:rPr>
              <a:t>aim</a:t>
            </a:r>
            <a:r>
              <a:rPr lang="fr-FR" altLang="fr-FR" dirty="0">
                <a:latin typeface="Arial Narrow" panose="020B0606020202030204" pitchFamily="34" charset="0"/>
              </a:rPr>
              <a:t> at « </a:t>
            </a:r>
            <a:r>
              <a:rPr lang="fr-FR" altLang="fr-FR" dirty="0" err="1">
                <a:latin typeface="Arial Narrow" panose="020B0606020202030204" pitchFamily="34" charset="0"/>
              </a:rPr>
              <a:t>accelerating</a:t>
            </a:r>
            <a:r>
              <a:rPr lang="fr-FR" altLang="fr-FR" dirty="0">
                <a:latin typeface="Arial Narrow" panose="020B0606020202030204" pitchFamily="34" charset="0"/>
              </a:rPr>
              <a:t> » </a:t>
            </a:r>
            <a:r>
              <a:rPr lang="fr-FR" altLang="fr-FR" dirty="0" err="1">
                <a:latin typeface="Arial Narrow" panose="020B0606020202030204" pitchFamily="34" charset="0"/>
              </a:rPr>
              <a:t>development</a:t>
            </a:r>
            <a:endParaRPr lang="fr-FR" altLang="fr-FR" dirty="0">
              <a:latin typeface="Arial Narrow" panose="020B0606020202030204" pitchFamily="34" charset="0"/>
            </a:endParaRPr>
          </a:p>
          <a:p>
            <a:pPr marL="852374" lvl="1" indent="-320649">
              <a:spcBef>
                <a:spcPct val="0"/>
              </a:spcBef>
              <a:spcAft>
                <a:spcPct val="0"/>
              </a:spcAft>
            </a:pPr>
            <a:r>
              <a:rPr lang="fr-FR" altLang="fr-FR" dirty="0">
                <a:latin typeface="Arial Narrow" panose="020B0606020202030204" pitchFamily="34" charset="0"/>
              </a:rPr>
              <a:t>Advanced </a:t>
            </a:r>
            <a:r>
              <a:rPr lang="fr-FR" altLang="fr-FR" dirty="0" err="1">
                <a:latin typeface="Arial Narrow" panose="020B0606020202030204" pitchFamily="34" charset="0"/>
              </a:rPr>
              <a:t>market</a:t>
            </a:r>
            <a:r>
              <a:rPr lang="fr-FR" altLang="fr-FR" dirty="0">
                <a:latin typeface="Arial Narrow" panose="020B0606020202030204" pitchFamily="34" charset="0"/>
              </a:rPr>
              <a:t> </a:t>
            </a:r>
            <a:r>
              <a:rPr lang="fr-FR" altLang="fr-FR" dirty="0" err="1">
                <a:latin typeface="Arial Narrow" panose="020B0606020202030204" pitchFamily="34" charset="0"/>
              </a:rPr>
              <a:t>commitment</a:t>
            </a:r>
            <a:r>
              <a:rPr lang="fr-FR" altLang="fr-FR" dirty="0">
                <a:latin typeface="Arial Narrow" panose="020B0606020202030204" pitchFamily="34" charset="0"/>
              </a:rPr>
              <a:t> – </a:t>
            </a:r>
            <a:r>
              <a:rPr lang="fr-FR" altLang="fr-FR" dirty="0">
                <a:solidFill>
                  <a:srgbClr val="FF0000"/>
                </a:solidFill>
                <a:latin typeface="Arial Narrow" panose="020B0606020202030204" pitchFamily="34" charset="0"/>
              </a:rPr>
              <a:t>pull </a:t>
            </a:r>
            <a:r>
              <a:rPr lang="fr-FR" altLang="fr-FR" dirty="0" err="1">
                <a:latin typeface="Arial Narrow" panose="020B0606020202030204" pitchFamily="34" charset="0"/>
              </a:rPr>
              <a:t>logic</a:t>
            </a:r>
            <a:endParaRPr lang="fr-FR" altLang="fr-FR" dirty="0">
              <a:latin typeface="Arial Narrow" panose="020B0606020202030204" pitchFamily="34" charset="0"/>
            </a:endParaRPr>
          </a:p>
        </p:txBody>
      </p:sp>
      <p:sp>
        <p:nvSpPr>
          <p:cNvPr id="3" name="Titre 2">
            <a:extLst>
              <a:ext uri="{FF2B5EF4-FFF2-40B4-BE49-F238E27FC236}">
                <a16:creationId xmlns:a16="http://schemas.microsoft.com/office/drawing/2014/main" id="{5996F5ED-5C49-4BB1-9249-FC6E6AA878C6}"/>
              </a:ext>
            </a:extLst>
          </p:cNvPr>
          <p:cNvSpPr>
            <a:spLocks noGrp="1"/>
          </p:cNvSpPr>
          <p:nvPr>
            <p:ph type="title"/>
          </p:nvPr>
        </p:nvSpPr>
        <p:spPr>
          <a:xfrm>
            <a:off x="532969" y="183264"/>
            <a:ext cx="10325265" cy="831252"/>
          </a:xfrm>
        </p:spPr>
        <p:txBody>
          <a:bodyPr>
            <a:normAutofit/>
          </a:bodyPr>
          <a:lstStyle/>
          <a:p>
            <a:pPr>
              <a:defRPr/>
            </a:pPr>
            <a:endParaRPr lang="fr-FR" dirty="0"/>
          </a:p>
        </p:txBody>
      </p:sp>
      <p:pic>
        <p:nvPicPr>
          <p:cNvPr id="19460" name="Picture 62">
            <a:extLst>
              <a:ext uri="{FF2B5EF4-FFF2-40B4-BE49-F238E27FC236}">
                <a16:creationId xmlns:a16="http://schemas.microsoft.com/office/drawing/2014/main" id="{39AB8205-2A38-4D80-9600-0C6B4A26BB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7305" y="113396"/>
            <a:ext cx="2020803" cy="77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7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verview of an FCEV Hydrogen fuel cell technology">
            <a:extLst>
              <a:ext uri="{FF2B5EF4-FFF2-40B4-BE49-F238E27FC236}">
                <a16:creationId xmlns:a16="http://schemas.microsoft.com/office/drawing/2014/main" id="{4F45579A-D4A1-49F1-9540-F54EC68EE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346" y="3751868"/>
            <a:ext cx="4895654" cy="3106132"/>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47DE993C-EDA2-4BD1-B9EB-A7CEB843B9C2}"/>
              </a:ext>
            </a:extLst>
          </p:cNvPr>
          <p:cNvSpPr/>
          <p:nvPr/>
        </p:nvSpPr>
        <p:spPr>
          <a:xfrm>
            <a:off x="314633" y="412956"/>
            <a:ext cx="3424012" cy="180966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A </a:t>
            </a:r>
            <a:r>
              <a:rPr lang="fr-FR" sz="1600" dirty="0" err="1">
                <a:solidFill>
                  <a:schemeClr val="tx1"/>
                </a:solidFill>
              </a:rPr>
              <a:t>Government</a:t>
            </a:r>
            <a:r>
              <a:rPr lang="fr-FR" sz="1600" dirty="0">
                <a:solidFill>
                  <a:schemeClr val="tx1"/>
                </a:solidFill>
              </a:rPr>
              <a:t> </a:t>
            </a:r>
            <a:r>
              <a:rPr lang="fr-FR" sz="1600" dirty="0" err="1">
                <a:solidFill>
                  <a:schemeClr val="tx1"/>
                </a:solidFill>
              </a:rPr>
              <a:t>is</a:t>
            </a:r>
            <a:r>
              <a:rPr lang="fr-FR" sz="1600" dirty="0">
                <a:solidFill>
                  <a:schemeClr val="tx1"/>
                </a:solidFill>
              </a:rPr>
              <a:t> </a:t>
            </a:r>
            <a:r>
              <a:rPr lang="fr-FR" sz="1600" dirty="0" err="1">
                <a:solidFill>
                  <a:schemeClr val="tx1"/>
                </a:solidFill>
              </a:rPr>
              <a:t>seeking</a:t>
            </a:r>
            <a:r>
              <a:rPr lang="fr-FR" sz="1600" dirty="0">
                <a:solidFill>
                  <a:schemeClr val="tx1"/>
                </a:solidFill>
              </a:rPr>
              <a:t> for a </a:t>
            </a:r>
            <a:r>
              <a:rPr lang="fr-FR" sz="1600" b="1" dirty="0" err="1">
                <a:solidFill>
                  <a:srgbClr val="FF0000"/>
                </a:solidFill>
              </a:rPr>
              <a:t>specific</a:t>
            </a:r>
            <a:r>
              <a:rPr lang="fr-FR" sz="1600" b="1" dirty="0">
                <a:solidFill>
                  <a:srgbClr val="FF0000"/>
                </a:solidFill>
              </a:rPr>
              <a:t> innovation</a:t>
            </a:r>
            <a:r>
              <a:rPr lang="fr-FR" sz="1600" dirty="0">
                <a:solidFill>
                  <a:schemeClr val="tx1"/>
                </a:solidFill>
              </a:rPr>
              <a:t>: </a:t>
            </a:r>
            <a:r>
              <a:rPr lang="fr-FR" sz="1600" dirty="0" err="1">
                <a:solidFill>
                  <a:schemeClr val="tx1"/>
                </a:solidFill>
              </a:rPr>
              <a:t>hydrogen</a:t>
            </a:r>
            <a:r>
              <a:rPr lang="fr-FR" sz="1600" dirty="0">
                <a:solidFill>
                  <a:schemeClr val="tx1"/>
                </a:solidFill>
              </a:rPr>
              <a:t> fuel tech (car); new </a:t>
            </a:r>
            <a:r>
              <a:rPr lang="fr-FR" sz="1600" dirty="0" err="1">
                <a:solidFill>
                  <a:schemeClr val="tx1"/>
                </a:solidFill>
              </a:rPr>
              <a:t>drugs</a:t>
            </a:r>
            <a:r>
              <a:rPr lang="fr-FR" sz="1600" dirty="0">
                <a:solidFill>
                  <a:schemeClr val="tx1"/>
                </a:solidFill>
              </a:rPr>
              <a:t> (</a:t>
            </a:r>
            <a:r>
              <a:rPr lang="fr-FR" sz="1600" dirty="0" err="1">
                <a:solidFill>
                  <a:schemeClr val="tx1"/>
                </a:solidFill>
              </a:rPr>
              <a:t>obesity</a:t>
            </a:r>
            <a:r>
              <a:rPr lang="fr-FR" sz="1600" dirty="0">
                <a:solidFill>
                  <a:schemeClr val="tx1"/>
                </a:solidFill>
              </a:rPr>
              <a:t>)</a:t>
            </a:r>
          </a:p>
        </p:txBody>
      </p:sp>
      <p:pic>
        <p:nvPicPr>
          <p:cNvPr id="10" name="Picture 4" descr="https://images.english.elpais.com/resizer/b4k2_Mm3qO3GQPDOowsCpFc4PuM=/414x0/filters:focal(812x675:822x685)/cloudfront-eu-central-1.images.arcpublishing.com/prisa/7UK726HH6VBMRLBTIFWKTKPXXU.jpg">
            <a:extLst>
              <a:ext uri="{FF2B5EF4-FFF2-40B4-BE49-F238E27FC236}">
                <a16:creationId xmlns:a16="http://schemas.microsoft.com/office/drawing/2014/main" id="{27AB2916-C161-4AFC-9371-CB98763BF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8193" y="1081549"/>
            <a:ext cx="1631960" cy="13620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a:extLst>
              <a:ext uri="{FF2B5EF4-FFF2-40B4-BE49-F238E27FC236}">
                <a16:creationId xmlns:a16="http://schemas.microsoft.com/office/drawing/2014/main" id="{EA7A763A-5DBB-428E-A77C-080583E919EB}"/>
              </a:ext>
            </a:extLst>
          </p:cNvPr>
          <p:cNvGraphicFramePr>
            <a:graphicFrameLocks noGrp="1"/>
          </p:cNvGraphicFramePr>
          <p:nvPr>
            <p:extLst>
              <p:ext uri="{D42A27DB-BD31-4B8C-83A1-F6EECF244321}">
                <p14:modId xmlns:p14="http://schemas.microsoft.com/office/powerpoint/2010/main" val="4252786444"/>
              </p:ext>
            </p:extLst>
          </p:nvPr>
        </p:nvGraphicFramePr>
        <p:xfrm>
          <a:off x="364541" y="2578231"/>
          <a:ext cx="6177936" cy="1645920"/>
        </p:xfrm>
        <a:graphic>
          <a:graphicData uri="http://schemas.openxmlformats.org/drawingml/2006/table">
            <a:tbl>
              <a:tblPr firstRow="1" bandRow="1">
                <a:tableStyleId>{5C22544A-7EE6-4342-B048-85BDC9FD1C3A}</a:tableStyleId>
              </a:tblPr>
              <a:tblGrid>
                <a:gridCol w="3088968">
                  <a:extLst>
                    <a:ext uri="{9D8B030D-6E8A-4147-A177-3AD203B41FA5}">
                      <a16:colId xmlns:a16="http://schemas.microsoft.com/office/drawing/2014/main" val="2463103990"/>
                    </a:ext>
                  </a:extLst>
                </a:gridCol>
                <a:gridCol w="3088968">
                  <a:extLst>
                    <a:ext uri="{9D8B030D-6E8A-4147-A177-3AD203B41FA5}">
                      <a16:colId xmlns:a16="http://schemas.microsoft.com/office/drawing/2014/main" val="3702790885"/>
                    </a:ext>
                  </a:extLst>
                </a:gridCol>
              </a:tblGrid>
              <a:tr h="499665">
                <a:tc>
                  <a:txBody>
                    <a:bodyPr/>
                    <a:lstStyle/>
                    <a:p>
                      <a:r>
                        <a:rPr lang="fr-FR" dirty="0"/>
                        <a:t>Push – to </a:t>
                      </a:r>
                      <a:r>
                        <a:rPr lang="fr-FR" dirty="0" err="1"/>
                        <a:t>lower</a:t>
                      </a:r>
                      <a:r>
                        <a:rPr lang="fr-FR" dirty="0"/>
                        <a:t> </a:t>
                      </a:r>
                      <a:r>
                        <a:rPr lang="fr-FR" dirty="0" err="1"/>
                        <a:t>cost</a:t>
                      </a:r>
                      <a:r>
                        <a:rPr lang="fr-FR" dirty="0"/>
                        <a:t> of innovation</a:t>
                      </a:r>
                    </a:p>
                  </a:txBody>
                  <a:tcPr/>
                </a:tc>
                <a:tc>
                  <a:txBody>
                    <a:bodyPr/>
                    <a:lstStyle/>
                    <a:p>
                      <a:r>
                        <a:rPr lang="fr-FR" dirty="0"/>
                        <a:t>Pull – to </a:t>
                      </a:r>
                      <a:r>
                        <a:rPr lang="fr-FR" dirty="0" err="1"/>
                        <a:t>create</a:t>
                      </a:r>
                      <a:r>
                        <a:rPr lang="fr-FR" dirty="0"/>
                        <a:t> </a:t>
                      </a:r>
                      <a:r>
                        <a:rPr lang="fr-FR" dirty="0" err="1"/>
                        <a:t>rewards</a:t>
                      </a:r>
                      <a:endParaRPr lang="fr-FR" dirty="0"/>
                    </a:p>
                  </a:txBody>
                  <a:tcPr/>
                </a:tc>
                <a:extLst>
                  <a:ext uri="{0D108BD9-81ED-4DB2-BD59-A6C34878D82A}">
                    <a16:rowId xmlns:a16="http://schemas.microsoft.com/office/drawing/2014/main" val="1134181844"/>
                  </a:ext>
                </a:extLst>
              </a:tr>
              <a:tr h="499665">
                <a:tc>
                  <a:txBody>
                    <a:bodyPr/>
                    <a:lstStyle/>
                    <a:p>
                      <a:r>
                        <a:rPr lang="fr-FR" dirty="0"/>
                        <a:t>R&amp;D </a:t>
                      </a:r>
                      <a:r>
                        <a:rPr lang="fr-FR" dirty="0" err="1"/>
                        <a:t>grants</a:t>
                      </a:r>
                      <a:r>
                        <a:rPr lang="fr-FR" dirty="0"/>
                        <a:t> </a:t>
                      </a:r>
                    </a:p>
                    <a:p>
                      <a:endParaRPr lang="fr-FR" dirty="0"/>
                    </a:p>
                  </a:txBody>
                  <a:tcPr/>
                </a:tc>
                <a:tc>
                  <a:txBody>
                    <a:bodyPr/>
                    <a:lstStyle/>
                    <a:p>
                      <a:r>
                        <a:rPr lang="fr-FR" dirty="0" err="1"/>
                        <a:t>Prize</a:t>
                      </a:r>
                      <a:r>
                        <a:rPr lang="fr-FR" dirty="0"/>
                        <a:t>, AMC</a:t>
                      </a:r>
                    </a:p>
                    <a:p>
                      <a:endParaRPr lang="fr-FR" dirty="0"/>
                    </a:p>
                  </a:txBody>
                  <a:tcPr/>
                </a:tc>
                <a:extLst>
                  <a:ext uri="{0D108BD9-81ED-4DB2-BD59-A6C34878D82A}">
                    <a16:rowId xmlns:a16="http://schemas.microsoft.com/office/drawing/2014/main" val="3522425122"/>
                  </a:ext>
                </a:extLst>
              </a:tr>
              <a:tr h="285523">
                <a:tc>
                  <a:txBody>
                    <a:bodyPr/>
                    <a:lstStyle/>
                    <a:p>
                      <a:endParaRPr lang="fr-FR" b="1" dirty="0"/>
                    </a:p>
                  </a:txBody>
                  <a:tcPr>
                    <a:solidFill>
                      <a:schemeClr val="bg1"/>
                    </a:solidFill>
                  </a:tcPr>
                </a:tc>
                <a:tc>
                  <a:txBody>
                    <a:bodyPr/>
                    <a:lstStyle/>
                    <a:p>
                      <a:endParaRPr lang="fr-FR" dirty="0"/>
                    </a:p>
                  </a:txBody>
                  <a:tcPr>
                    <a:solidFill>
                      <a:schemeClr val="bg1"/>
                    </a:solidFill>
                  </a:tcPr>
                </a:tc>
                <a:extLst>
                  <a:ext uri="{0D108BD9-81ED-4DB2-BD59-A6C34878D82A}">
                    <a16:rowId xmlns:a16="http://schemas.microsoft.com/office/drawing/2014/main" val="571249142"/>
                  </a:ext>
                </a:extLst>
              </a:tr>
            </a:tbl>
          </a:graphicData>
        </a:graphic>
      </p:graphicFrame>
      <p:sp>
        <p:nvSpPr>
          <p:cNvPr id="8" name="Ellipse 7">
            <a:extLst>
              <a:ext uri="{FF2B5EF4-FFF2-40B4-BE49-F238E27FC236}">
                <a16:creationId xmlns:a16="http://schemas.microsoft.com/office/drawing/2014/main" id="{D81FE709-D94F-4244-B4F7-A4317FAA531F}"/>
              </a:ext>
            </a:extLst>
          </p:cNvPr>
          <p:cNvSpPr/>
          <p:nvPr/>
        </p:nvSpPr>
        <p:spPr>
          <a:xfrm>
            <a:off x="3320459" y="4854077"/>
            <a:ext cx="3975887" cy="180966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rPr>
              <a:t>A </a:t>
            </a:r>
            <a:r>
              <a:rPr lang="fr-FR" sz="1600" b="1" dirty="0" err="1">
                <a:solidFill>
                  <a:srgbClr val="FF0000"/>
                </a:solidFill>
              </a:rPr>
              <a:t>grant</a:t>
            </a:r>
            <a:r>
              <a:rPr lang="fr-FR" sz="1600" b="1" dirty="0">
                <a:solidFill>
                  <a:srgbClr val="FF0000"/>
                </a:solidFill>
              </a:rPr>
              <a:t> or a </a:t>
            </a:r>
            <a:r>
              <a:rPr lang="fr-FR" sz="1600" b="1" dirty="0" err="1">
                <a:solidFill>
                  <a:srgbClr val="FF0000"/>
                </a:solidFill>
              </a:rPr>
              <a:t>prize</a:t>
            </a:r>
            <a:r>
              <a:rPr lang="fr-FR" sz="1600" b="1" dirty="0">
                <a:solidFill>
                  <a:srgbClr val="FF0000"/>
                </a:solidFill>
              </a:rPr>
              <a:t>?</a:t>
            </a:r>
          </a:p>
          <a:p>
            <a:pPr algn="ctr"/>
            <a:r>
              <a:rPr lang="fr-FR" sz="1600" dirty="0">
                <a:solidFill>
                  <a:schemeClr val="tx1"/>
                </a:solidFill>
              </a:rPr>
              <a:t>A </a:t>
            </a:r>
            <a:r>
              <a:rPr lang="fr-FR" sz="1600" dirty="0" err="1">
                <a:solidFill>
                  <a:schemeClr val="tx1"/>
                </a:solidFill>
              </a:rPr>
              <a:t>grant</a:t>
            </a:r>
            <a:r>
              <a:rPr lang="fr-FR" sz="1600" dirty="0">
                <a:solidFill>
                  <a:schemeClr val="tx1"/>
                </a:solidFill>
              </a:rPr>
              <a:t> </a:t>
            </a:r>
            <a:r>
              <a:rPr lang="fr-FR" sz="1600" dirty="0" err="1">
                <a:solidFill>
                  <a:schemeClr val="tx1"/>
                </a:solidFill>
              </a:rPr>
              <a:t>is</a:t>
            </a:r>
            <a:r>
              <a:rPr lang="fr-FR" sz="1600" dirty="0">
                <a:solidFill>
                  <a:schemeClr val="tx1"/>
                </a:solidFill>
              </a:rPr>
              <a:t> </a:t>
            </a:r>
            <a:r>
              <a:rPr lang="fr-FR" sz="1600" dirty="0" err="1">
                <a:solidFill>
                  <a:schemeClr val="tx1"/>
                </a:solidFill>
              </a:rPr>
              <a:t>provided</a:t>
            </a:r>
            <a:r>
              <a:rPr lang="fr-FR" sz="1600" dirty="0">
                <a:solidFill>
                  <a:schemeClr val="tx1"/>
                </a:solidFill>
              </a:rPr>
              <a:t> ex ante (</a:t>
            </a:r>
            <a:r>
              <a:rPr lang="fr-FR" sz="1600" dirty="0" err="1">
                <a:solidFill>
                  <a:schemeClr val="tx1"/>
                </a:solidFill>
              </a:rPr>
              <a:t>based</a:t>
            </a:r>
            <a:r>
              <a:rPr lang="fr-FR" sz="1600" dirty="0">
                <a:solidFill>
                  <a:schemeClr val="tx1"/>
                </a:solidFill>
              </a:rPr>
              <a:t> on a </a:t>
            </a:r>
            <a:r>
              <a:rPr lang="fr-FR" sz="1600" dirty="0" err="1">
                <a:solidFill>
                  <a:schemeClr val="tx1"/>
                </a:solidFill>
              </a:rPr>
              <a:t>proposal</a:t>
            </a:r>
            <a:r>
              <a:rPr lang="fr-FR" sz="1600" dirty="0">
                <a:solidFill>
                  <a:schemeClr val="tx1"/>
                </a:solidFill>
              </a:rPr>
              <a:t> </a:t>
            </a:r>
            <a:r>
              <a:rPr lang="fr-FR" sz="1600" dirty="0" err="1">
                <a:solidFill>
                  <a:schemeClr val="tx1"/>
                </a:solidFill>
              </a:rPr>
              <a:t>which</a:t>
            </a:r>
            <a:r>
              <a:rPr lang="fr-FR" sz="1600" dirty="0">
                <a:solidFill>
                  <a:schemeClr val="tx1"/>
                </a:solidFill>
              </a:rPr>
              <a:t> </a:t>
            </a:r>
            <a:r>
              <a:rPr lang="fr-FR" sz="1600" dirty="0" err="1">
                <a:solidFill>
                  <a:schemeClr val="tx1"/>
                </a:solidFill>
              </a:rPr>
              <a:t>is</a:t>
            </a:r>
            <a:r>
              <a:rPr lang="fr-FR" sz="1600" dirty="0">
                <a:solidFill>
                  <a:schemeClr val="tx1"/>
                </a:solidFill>
              </a:rPr>
              <a:t> </a:t>
            </a:r>
            <a:r>
              <a:rPr lang="fr-FR" sz="1600" dirty="0" err="1">
                <a:solidFill>
                  <a:schemeClr val="tx1"/>
                </a:solidFill>
              </a:rPr>
              <a:t>selected</a:t>
            </a:r>
            <a:r>
              <a:rPr lang="fr-FR" sz="1600" dirty="0">
                <a:solidFill>
                  <a:schemeClr val="tx1"/>
                </a:solidFill>
              </a:rPr>
              <a:t>)</a:t>
            </a:r>
          </a:p>
          <a:p>
            <a:pPr algn="ctr"/>
            <a:r>
              <a:rPr lang="fr-FR" sz="1600" dirty="0">
                <a:solidFill>
                  <a:schemeClr val="tx1"/>
                </a:solidFill>
              </a:rPr>
              <a:t>A </a:t>
            </a:r>
            <a:r>
              <a:rPr lang="fr-FR" sz="1600" dirty="0" err="1">
                <a:solidFill>
                  <a:schemeClr val="tx1"/>
                </a:solidFill>
              </a:rPr>
              <a:t>prize</a:t>
            </a:r>
            <a:r>
              <a:rPr lang="fr-FR" sz="1600" dirty="0">
                <a:solidFill>
                  <a:schemeClr val="tx1"/>
                </a:solidFill>
              </a:rPr>
              <a:t> </a:t>
            </a:r>
            <a:r>
              <a:rPr lang="fr-FR" sz="1600" dirty="0" err="1">
                <a:solidFill>
                  <a:schemeClr val="tx1"/>
                </a:solidFill>
              </a:rPr>
              <a:t>is</a:t>
            </a:r>
            <a:r>
              <a:rPr lang="fr-FR" sz="1600" dirty="0">
                <a:solidFill>
                  <a:schemeClr val="tx1"/>
                </a:solidFill>
              </a:rPr>
              <a:t> </a:t>
            </a:r>
            <a:r>
              <a:rPr lang="fr-FR" sz="1600" dirty="0" err="1">
                <a:solidFill>
                  <a:schemeClr val="tx1"/>
                </a:solidFill>
              </a:rPr>
              <a:t>given</a:t>
            </a:r>
            <a:r>
              <a:rPr lang="fr-FR" sz="1600" dirty="0">
                <a:solidFill>
                  <a:schemeClr val="tx1"/>
                </a:solidFill>
              </a:rPr>
              <a:t> ex post (</a:t>
            </a:r>
            <a:r>
              <a:rPr lang="fr-FR" sz="1600" dirty="0" err="1">
                <a:solidFill>
                  <a:schemeClr val="tx1"/>
                </a:solidFill>
              </a:rPr>
              <a:t>based</a:t>
            </a:r>
            <a:r>
              <a:rPr lang="fr-FR" sz="1600" dirty="0">
                <a:solidFill>
                  <a:schemeClr val="tx1"/>
                </a:solidFill>
              </a:rPr>
              <a:t> on the </a:t>
            </a:r>
            <a:r>
              <a:rPr lang="fr-FR" sz="1600" dirty="0" err="1">
                <a:solidFill>
                  <a:schemeClr val="tx1"/>
                </a:solidFill>
              </a:rPr>
              <a:t>achievement</a:t>
            </a:r>
            <a:r>
              <a:rPr lang="fr-FR" sz="1600" dirty="0">
                <a:solidFill>
                  <a:schemeClr val="tx1"/>
                </a:solidFill>
              </a:rPr>
              <a:t> of the </a:t>
            </a:r>
            <a:r>
              <a:rPr lang="fr-FR" sz="1600" dirty="0" err="1">
                <a:solidFill>
                  <a:schemeClr val="tx1"/>
                </a:solidFill>
              </a:rPr>
              <a:t>task</a:t>
            </a:r>
            <a:r>
              <a:rPr lang="fr-FR" sz="1600" dirty="0">
                <a:solidFill>
                  <a:schemeClr val="tx1"/>
                </a:solidFill>
              </a:rPr>
              <a:t>)</a:t>
            </a:r>
          </a:p>
        </p:txBody>
      </p:sp>
      <p:pic>
        <p:nvPicPr>
          <p:cNvPr id="7" name="Picture 62">
            <a:extLst>
              <a:ext uri="{FF2B5EF4-FFF2-40B4-BE49-F238E27FC236}">
                <a16:creationId xmlns:a16="http://schemas.microsoft.com/office/drawing/2014/main" id="{6165CAF2-573B-44A4-9CEF-851E5165C9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7305" y="113396"/>
            <a:ext cx="2020803" cy="77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0E767-CF59-42B9-960E-ABAAD2AC463A}"/>
              </a:ext>
            </a:extLst>
          </p:cNvPr>
          <p:cNvSpPr>
            <a:spLocks noGrp="1"/>
          </p:cNvSpPr>
          <p:nvPr>
            <p:ph type="title"/>
          </p:nvPr>
        </p:nvSpPr>
        <p:spPr>
          <a:xfrm>
            <a:off x="427233" y="112909"/>
            <a:ext cx="10515600" cy="1325563"/>
          </a:xfrm>
        </p:spPr>
        <p:txBody>
          <a:bodyPr>
            <a:normAutofit/>
          </a:bodyPr>
          <a:lstStyle/>
          <a:p>
            <a:r>
              <a:rPr lang="fr-FR" sz="2800" dirty="0">
                <a:latin typeface="Impact" panose="020B0806030902050204" pitchFamily="34" charset="0"/>
              </a:rPr>
              <a:t>A </a:t>
            </a:r>
            <a:r>
              <a:rPr lang="fr-FR" sz="2800" dirty="0" err="1">
                <a:latin typeface="Impact" panose="020B0806030902050204" pitchFamily="34" charset="0"/>
              </a:rPr>
              <a:t>grant</a:t>
            </a:r>
            <a:r>
              <a:rPr lang="fr-FR" sz="2800" dirty="0">
                <a:latin typeface="Impact" panose="020B0806030902050204" pitchFamily="34" charset="0"/>
              </a:rPr>
              <a:t> or a </a:t>
            </a:r>
            <a:r>
              <a:rPr lang="fr-FR" sz="2800" dirty="0" err="1">
                <a:latin typeface="Impact" panose="020B0806030902050204" pitchFamily="34" charset="0"/>
              </a:rPr>
              <a:t>prize</a:t>
            </a:r>
            <a:r>
              <a:rPr lang="fr-FR" sz="2800" dirty="0">
                <a:latin typeface="Impact" panose="020B0806030902050204" pitchFamily="34" charset="0"/>
              </a:rPr>
              <a:t>? The principal-agent </a:t>
            </a:r>
            <a:r>
              <a:rPr lang="fr-FR" sz="2800" dirty="0" err="1">
                <a:latin typeface="Impact" panose="020B0806030902050204" pitchFamily="34" charset="0"/>
              </a:rPr>
              <a:t>problem</a:t>
            </a:r>
            <a:endParaRPr lang="fr-FR" sz="2800" dirty="0">
              <a:latin typeface="Impact" panose="020B0806030902050204" pitchFamily="34" charset="0"/>
            </a:endParaRPr>
          </a:p>
        </p:txBody>
      </p:sp>
      <p:sp>
        <p:nvSpPr>
          <p:cNvPr id="3" name="Espace réservé du contenu 2">
            <a:extLst>
              <a:ext uri="{FF2B5EF4-FFF2-40B4-BE49-F238E27FC236}">
                <a16:creationId xmlns:a16="http://schemas.microsoft.com/office/drawing/2014/main" id="{78651C85-8D3A-4C64-A54E-DD056BB41EDE}"/>
              </a:ext>
            </a:extLst>
          </p:cNvPr>
          <p:cNvSpPr>
            <a:spLocks noGrp="1"/>
          </p:cNvSpPr>
          <p:nvPr>
            <p:ph idx="1"/>
          </p:nvPr>
        </p:nvSpPr>
        <p:spPr>
          <a:xfrm>
            <a:off x="622822" y="1403011"/>
            <a:ext cx="10515600" cy="5194169"/>
          </a:xfrm>
        </p:spPr>
        <p:txBody>
          <a:bodyPr>
            <a:normAutofit fontScale="92500" lnSpcReduction="10000"/>
          </a:bodyPr>
          <a:lstStyle/>
          <a:p>
            <a:r>
              <a:rPr lang="fr-FR" dirty="0">
                <a:latin typeface="Arial Narrow" panose="020B0606020202030204" pitchFamily="34" charset="0"/>
              </a:rPr>
              <a:t>Principal pays (a </a:t>
            </a:r>
            <a:r>
              <a:rPr lang="fr-FR" dirty="0" err="1">
                <a:latin typeface="Arial Narrow" panose="020B0606020202030204" pitchFamily="34" charset="0"/>
              </a:rPr>
              <a:t>funding</a:t>
            </a:r>
            <a:r>
              <a:rPr lang="fr-FR" dirty="0">
                <a:latin typeface="Arial Narrow" panose="020B0606020202030204" pitchFamily="34" charset="0"/>
              </a:rPr>
              <a:t> state-</a:t>
            </a:r>
            <a:r>
              <a:rPr lang="fr-FR" dirty="0" err="1">
                <a:latin typeface="Arial Narrow" panose="020B0606020202030204" pitchFamily="34" charset="0"/>
              </a:rPr>
              <a:t>agency</a:t>
            </a:r>
            <a:r>
              <a:rPr lang="fr-FR" dirty="0">
                <a:latin typeface="Arial Narrow" panose="020B0606020202030204" pitchFamily="34" charset="0"/>
              </a:rPr>
              <a:t>, a </a:t>
            </a:r>
            <a:r>
              <a:rPr lang="fr-FR" dirty="0" err="1">
                <a:latin typeface="Arial Narrow" panose="020B0606020202030204" pitchFamily="34" charset="0"/>
              </a:rPr>
              <a:t>philantropy</a:t>
            </a:r>
            <a:r>
              <a:rPr lang="fr-FR" dirty="0">
                <a:latin typeface="Arial Narrow" panose="020B0606020202030204" pitchFamily="34" charset="0"/>
              </a:rPr>
              <a:t>) &amp; agent </a:t>
            </a:r>
            <a:r>
              <a:rPr lang="fr-FR" dirty="0" err="1">
                <a:latin typeface="Arial Narrow" panose="020B0606020202030204" pitchFamily="34" charset="0"/>
              </a:rPr>
              <a:t>executes</a:t>
            </a:r>
            <a:r>
              <a:rPr lang="fr-FR" dirty="0">
                <a:latin typeface="Arial Narrow" panose="020B0606020202030204" pitchFamily="34" charset="0"/>
              </a:rPr>
              <a:t> (a </a:t>
            </a:r>
            <a:r>
              <a:rPr lang="fr-FR" dirty="0" err="1">
                <a:latin typeface="Arial Narrow" panose="020B0606020202030204" pitchFamily="34" charset="0"/>
              </a:rPr>
              <a:t>firm</a:t>
            </a:r>
            <a:r>
              <a:rPr lang="fr-FR" dirty="0">
                <a:latin typeface="Arial Narrow" panose="020B0606020202030204" pitchFamily="34" charset="0"/>
              </a:rPr>
              <a:t>, a </a:t>
            </a:r>
            <a:r>
              <a:rPr lang="fr-FR" dirty="0" err="1">
                <a:latin typeface="Arial Narrow" panose="020B0606020202030204" pitchFamily="34" charset="0"/>
              </a:rPr>
              <a:t>research</a:t>
            </a:r>
            <a:r>
              <a:rPr lang="fr-FR" dirty="0">
                <a:latin typeface="Arial Narrow" panose="020B0606020202030204" pitchFamily="34" charset="0"/>
              </a:rPr>
              <a:t> team)</a:t>
            </a:r>
          </a:p>
          <a:p>
            <a:r>
              <a:rPr lang="fr-FR" dirty="0">
                <a:highlight>
                  <a:srgbClr val="FFFF00"/>
                </a:highlight>
                <a:latin typeface="Arial Narrow" panose="020B0606020202030204" pitchFamily="34" charset="0"/>
              </a:rPr>
              <a:t>Under a push </a:t>
            </a:r>
            <a:r>
              <a:rPr lang="fr-FR" dirty="0" err="1">
                <a:highlight>
                  <a:srgbClr val="FFFF00"/>
                </a:highlight>
                <a:latin typeface="Arial Narrow" panose="020B0606020202030204" pitchFamily="34" charset="0"/>
              </a:rPr>
              <a:t>logic</a:t>
            </a:r>
            <a:r>
              <a:rPr lang="fr-FR" dirty="0">
                <a:latin typeface="Arial Narrow" panose="020B0606020202030204" pitchFamily="34" charset="0"/>
              </a:rPr>
              <a:t>, the principal pays in </a:t>
            </a:r>
            <a:r>
              <a:rPr lang="fr-FR" dirty="0" err="1">
                <a:latin typeface="Arial Narrow" panose="020B0606020202030204" pitchFamily="34" charset="0"/>
              </a:rPr>
              <a:t>advance</a:t>
            </a:r>
            <a:r>
              <a:rPr lang="fr-FR" dirty="0">
                <a:latin typeface="Arial Narrow" panose="020B0606020202030204" pitchFamily="34" charset="0"/>
              </a:rPr>
              <a:t> (for inputs: R&amp;D </a:t>
            </a:r>
            <a:r>
              <a:rPr lang="fr-FR" dirty="0" err="1">
                <a:latin typeface="Arial Narrow" panose="020B0606020202030204" pitchFamily="34" charset="0"/>
              </a:rPr>
              <a:t>costs</a:t>
            </a:r>
            <a:r>
              <a:rPr lang="fr-FR" dirty="0">
                <a:latin typeface="Arial Narrow" panose="020B0606020202030204" pitchFamily="34" charset="0"/>
              </a:rPr>
              <a:t>) with no </a:t>
            </a:r>
            <a:r>
              <a:rPr lang="fr-FR" dirty="0" err="1">
                <a:latin typeface="Arial Narrow" panose="020B0606020202030204" pitchFamily="34" charset="0"/>
              </a:rPr>
              <a:t>certainty</a:t>
            </a:r>
            <a:r>
              <a:rPr lang="fr-FR" dirty="0">
                <a:latin typeface="Arial Narrow" panose="020B0606020202030204" pitchFamily="34" charset="0"/>
              </a:rPr>
              <a:t> </a:t>
            </a:r>
            <a:r>
              <a:rPr lang="fr-FR" dirty="0" err="1">
                <a:latin typeface="Arial Narrow" panose="020B0606020202030204" pitchFamily="34" charset="0"/>
              </a:rPr>
              <a:t>whether</a:t>
            </a:r>
            <a:r>
              <a:rPr lang="fr-FR" dirty="0">
                <a:latin typeface="Arial Narrow" panose="020B0606020202030204" pitchFamily="34" charset="0"/>
              </a:rPr>
              <a:t> a ‘</a:t>
            </a:r>
            <a:r>
              <a:rPr lang="fr-FR" dirty="0" err="1">
                <a:latin typeface="Arial Narrow" panose="020B0606020202030204" pitchFamily="34" charset="0"/>
              </a:rPr>
              <a:t>useful</a:t>
            </a:r>
            <a:r>
              <a:rPr lang="fr-FR" dirty="0">
                <a:latin typeface="Arial Narrow" panose="020B0606020202030204" pitchFamily="34" charset="0"/>
              </a:rPr>
              <a:t>’ output </a:t>
            </a:r>
            <a:r>
              <a:rPr lang="fr-FR" dirty="0" err="1">
                <a:latin typeface="Arial Narrow" panose="020B0606020202030204" pitchFamily="34" charset="0"/>
              </a:rPr>
              <a:t>will</a:t>
            </a:r>
            <a:r>
              <a:rPr lang="fr-FR" dirty="0">
                <a:latin typeface="Arial Narrow" panose="020B0606020202030204" pitchFamily="34" charset="0"/>
              </a:rPr>
              <a:t> </a:t>
            </a:r>
            <a:r>
              <a:rPr lang="fr-FR" dirty="0" err="1">
                <a:latin typeface="Arial Narrow" panose="020B0606020202030204" pitchFamily="34" charset="0"/>
              </a:rPr>
              <a:t>be</a:t>
            </a:r>
            <a:r>
              <a:rPr lang="fr-FR" dirty="0">
                <a:latin typeface="Arial Narrow" panose="020B0606020202030204" pitchFamily="34" charset="0"/>
              </a:rPr>
              <a:t> </a:t>
            </a:r>
            <a:r>
              <a:rPr lang="fr-FR" dirty="0" err="1">
                <a:latin typeface="Arial Narrow" panose="020B0606020202030204" pitchFamily="34" charset="0"/>
              </a:rPr>
              <a:t>discovered</a:t>
            </a:r>
            <a:r>
              <a:rPr lang="fr-FR" dirty="0">
                <a:latin typeface="Arial Narrow" panose="020B0606020202030204" pitchFamily="34" charset="0"/>
              </a:rPr>
              <a:t>/</a:t>
            </a:r>
            <a:r>
              <a:rPr lang="fr-FR" dirty="0" err="1">
                <a:latin typeface="Arial Narrow" panose="020B0606020202030204" pitchFamily="34" charset="0"/>
              </a:rPr>
              <a:t>invented</a:t>
            </a:r>
            <a:r>
              <a:rPr lang="fr-FR" dirty="0">
                <a:latin typeface="Arial Narrow" panose="020B0606020202030204" pitchFamily="34" charset="0"/>
              </a:rPr>
              <a:t> – </a:t>
            </a:r>
            <a:r>
              <a:rPr lang="fr-FR" dirty="0" err="1">
                <a:latin typeface="Arial Narrow" panose="020B0606020202030204" pitchFamily="34" charset="0"/>
              </a:rPr>
              <a:t>this</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the </a:t>
            </a:r>
            <a:r>
              <a:rPr lang="fr-FR" dirty="0" err="1">
                <a:latin typeface="Arial Narrow" panose="020B0606020202030204" pitchFamily="34" charset="0"/>
              </a:rPr>
              <a:t>principle</a:t>
            </a:r>
            <a:r>
              <a:rPr lang="fr-FR" dirty="0">
                <a:latin typeface="Arial Narrow" panose="020B0606020202030204" pitchFamily="34" charset="0"/>
              </a:rPr>
              <a:t> of </a:t>
            </a:r>
            <a:r>
              <a:rPr lang="fr-FR" dirty="0" err="1">
                <a:latin typeface="Arial Narrow" panose="020B0606020202030204" pitchFamily="34" charset="0"/>
              </a:rPr>
              <a:t>research</a:t>
            </a:r>
            <a:r>
              <a:rPr lang="fr-FR" dirty="0">
                <a:latin typeface="Arial Narrow" panose="020B0606020202030204" pitchFamily="34" charset="0"/>
              </a:rPr>
              <a:t> </a:t>
            </a:r>
            <a:r>
              <a:rPr lang="fr-FR" dirty="0" err="1">
                <a:latin typeface="Arial Narrow" panose="020B0606020202030204" pitchFamily="34" charset="0"/>
              </a:rPr>
              <a:t>grants</a:t>
            </a:r>
            <a:r>
              <a:rPr lang="fr-FR" dirty="0">
                <a:latin typeface="Arial Narrow" panose="020B0606020202030204" pitchFamily="34" charset="0"/>
              </a:rPr>
              <a:t> </a:t>
            </a:r>
          </a:p>
          <a:p>
            <a:pPr lvl="1"/>
            <a:r>
              <a:rPr lang="fr-FR" dirty="0">
                <a:latin typeface="Arial Narrow" panose="020B0606020202030204" pitchFamily="34" charset="0"/>
              </a:rPr>
              <a:t>The </a:t>
            </a:r>
            <a:r>
              <a:rPr lang="fr-FR" dirty="0" err="1">
                <a:latin typeface="Arial Narrow" panose="020B0606020202030204" pitchFamily="34" charset="0"/>
              </a:rPr>
              <a:t>whole</a:t>
            </a:r>
            <a:r>
              <a:rPr lang="fr-FR" dirty="0">
                <a:latin typeface="Arial Narrow" panose="020B0606020202030204" pitchFamily="34" charset="0"/>
              </a:rPr>
              <a:t> </a:t>
            </a:r>
            <a:r>
              <a:rPr lang="fr-FR" dirty="0" err="1">
                <a:latin typeface="Arial Narrow" panose="020B0606020202030204" pitchFamily="34" charset="0"/>
              </a:rPr>
              <a:t>risk</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taken</a:t>
            </a:r>
            <a:r>
              <a:rPr lang="fr-FR" dirty="0">
                <a:latin typeface="Arial Narrow" panose="020B0606020202030204" pitchFamily="34" charset="0"/>
              </a:rPr>
              <a:t> by the </a:t>
            </a:r>
            <a:r>
              <a:rPr lang="fr-FR" dirty="0" err="1">
                <a:latin typeface="Arial Narrow" panose="020B0606020202030204" pitchFamily="34" charset="0"/>
              </a:rPr>
              <a:t>funder</a:t>
            </a:r>
            <a:endParaRPr lang="fr-FR" dirty="0">
              <a:latin typeface="Arial Narrow" panose="020B0606020202030204" pitchFamily="34" charset="0"/>
            </a:endParaRPr>
          </a:p>
          <a:p>
            <a:pPr lvl="1"/>
            <a:r>
              <a:rPr lang="fr-FR" dirty="0">
                <a:latin typeface="Arial Narrow" panose="020B0606020202030204" pitchFamily="34" charset="0"/>
              </a:rPr>
              <a:t>Research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characterized</a:t>
            </a:r>
            <a:r>
              <a:rPr lang="fr-FR" dirty="0">
                <a:latin typeface="Arial Narrow" panose="020B0606020202030204" pitchFamily="34" charset="0"/>
              </a:rPr>
              <a:t> by </a:t>
            </a:r>
            <a:r>
              <a:rPr lang="fr-FR" dirty="0" err="1">
                <a:latin typeface="Arial Narrow" panose="020B0606020202030204" pitchFamily="34" charset="0"/>
              </a:rPr>
              <a:t>strong</a:t>
            </a:r>
            <a:r>
              <a:rPr lang="fr-FR" dirty="0">
                <a:latin typeface="Arial Narrow" panose="020B0606020202030204" pitchFamily="34" charset="0"/>
              </a:rPr>
              <a:t> </a:t>
            </a:r>
            <a:r>
              <a:rPr lang="fr-FR" b="1" dirty="0">
                <a:solidFill>
                  <a:srgbClr val="FF0000"/>
                </a:solidFill>
                <a:latin typeface="Arial Narrow" panose="020B0606020202030204" pitchFamily="34" charset="0"/>
              </a:rPr>
              <a:t>information </a:t>
            </a:r>
            <a:r>
              <a:rPr lang="fr-FR" b="1" dirty="0" err="1">
                <a:solidFill>
                  <a:srgbClr val="FF0000"/>
                </a:solidFill>
                <a:latin typeface="Arial Narrow" panose="020B0606020202030204" pitchFamily="34" charset="0"/>
              </a:rPr>
              <a:t>asymetry</a:t>
            </a:r>
            <a:r>
              <a:rPr lang="fr-FR" b="1" dirty="0">
                <a:solidFill>
                  <a:srgbClr val="FF0000"/>
                </a:solidFill>
                <a:latin typeface="Arial Narrow" panose="020B0606020202030204" pitchFamily="34" charset="0"/>
              </a:rPr>
              <a:t> </a:t>
            </a:r>
            <a:r>
              <a:rPr lang="fr-FR" dirty="0">
                <a:latin typeface="Arial Narrow" panose="020B0606020202030204" pitchFamily="34" charset="0"/>
              </a:rPr>
              <a:t>(the agent has more information about </a:t>
            </a:r>
            <a:r>
              <a:rPr lang="fr-FR" dirty="0" err="1">
                <a:latin typeface="Arial Narrow" panose="020B0606020202030204" pitchFamily="34" charset="0"/>
              </a:rPr>
              <a:t>his</a:t>
            </a:r>
            <a:r>
              <a:rPr lang="fr-FR" dirty="0">
                <a:latin typeface="Arial Narrow" panose="020B0606020202030204" pitchFamily="34" charset="0"/>
              </a:rPr>
              <a:t>/</a:t>
            </a:r>
            <a:r>
              <a:rPr lang="fr-FR" dirty="0" err="1">
                <a:latin typeface="Arial Narrow" panose="020B0606020202030204" pitchFamily="34" charset="0"/>
              </a:rPr>
              <a:t>her</a:t>
            </a:r>
            <a:r>
              <a:rPr lang="fr-FR" dirty="0">
                <a:latin typeface="Arial Narrow" panose="020B0606020202030204" pitchFamily="34" charset="0"/>
              </a:rPr>
              <a:t> actions </a:t>
            </a:r>
            <a:r>
              <a:rPr lang="fr-FR" dirty="0" err="1">
                <a:latin typeface="Arial Narrow" panose="020B0606020202030204" pitchFamily="34" charset="0"/>
              </a:rPr>
              <a:t>than</a:t>
            </a:r>
            <a:r>
              <a:rPr lang="fr-FR" dirty="0">
                <a:latin typeface="Arial Narrow" panose="020B0606020202030204" pitchFamily="34" charset="0"/>
              </a:rPr>
              <a:t> the principal then the agent </a:t>
            </a:r>
            <a:r>
              <a:rPr lang="fr-FR" dirty="0" err="1">
                <a:latin typeface="Arial Narrow" panose="020B0606020202030204" pitchFamily="34" charset="0"/>
              </a:rPr>
              <a:t>may</a:t>
            </a:r>
            <a:r>
              <a:rPr lang="fr-FR" dirty="0">
                <a:latin typeface="Arial Narrow" panose="020B0606020202030204" pitchFamily="34" charset="0"/>
              </a:rPr>
              <a:t> have an </a:t>
            </a:r>
            <a:r>
              <a:rPr lang="fr-FR" dirty="0" err="1">
                <a:latin typeface="Arial Narrow" panose="020B0606020202030204" pitchFamily="34" charset="0"/>
              </a:rPr>
              <a:t>incentive</a:t>
            </a:r>
            <a:r>
              <a:rPr lang="fr-FR" dirty="0">
                <a:latin typeface="Arial Narrow" panose="020B0606020202030204" pitchFamily="34" charset="0"/>
              </a:rPr>
              <a:t> to </a:t>
            </a:r>
            <a:r>
              <a:rPr lang="fr-FR" dirty="0" err="1">
                <a:latin typeface="Arial Narrow" panose="020B0606020202030204" pitchFamily="34" charset="0"/>
              </a:rPr>
              <a:t>minimize</a:t>
            </a:r>
            <a:r>
              <a:rPr lang="fr-FR" dirty="0">
                <a:latin typeface="Arial Narrow" panose="020B0606020202030204" pitchFamily="34" charset="0"/>
              </a:rPr>
              <a:t> effort) – </a:t>
            </a:r>
            <a:r>
              <a:rPr lang="fr-FR" dirty="0" err="1">
                <a:latin typeface="Arial Narrow" panose="020B0606020202030204" pitchFamily="34" charset="0"/>
              </a:rPr>
              <a:t>it</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difficult</a:t>
            </a:r>
            <a:r>
              <a:rPr lang="fr-FR" dirty="0">
                <a:latin typeface="Arial Narrow" panose="020B0606020202030204" pitchFamily="34" charset="0"/>
              </a:rPr>
              <a:t> to monitor </a:t>
            </a:r>
            <a:r>
              <a:rPr lang="fr-FR" dirty="0" err="1">
                <a:latin typeface="Arial Narrow" panose="020B0606020202030204" pitchFamily="34" charset="0"/>
              </a:rPr>
              <a:t>that</a:t>
            </a:r>
            <a:r>
              <a:rPr lang="fr-FR" dirty="0">
                <a:latin typeface="Arial Narrow" panose="020B0606020202030204" pitchFamily="34" charset="0"/>
              </a:rPr>
              <a:t> the agent </a:t>
            </a:r>
            <a:r>
              <a:rPr lang="fr-FR" dirty="0" err="1">
                <a:latin typeface="Arial Narrow" panose="020B0606020202030204" pitchFamily="34" charset="0"/>
              </a:rPr>
              <a:t>devotes</a:t>
            </a:r>
            <a:r>
              <a:rPr lang="fr-FR" dirty="0">
                <a:latin typeface="Arial Narrow" panose="020B0606020202030204" pitchFamily="34" charset="0"/>
              </a:rPr>
              <a:t> full </a:t>
            </a:r>
            <a:r>
              <a:rPr lang="fr-FR" dirty="0" err="1">
                <a:latin typeface="Arial Narrow" panose="020B0606020202030204" pitchFamily="34" charset="0"/>
              </a:rPr>
              <a:t>resources</a:t>
            </a:r>
            <a:r>
              <a:rPr lang="fr-FR" dirty="0">
                <a:latin typeface="Arial Narrow" panose="020B0606020202030204" pitchFamily="34" charset="0"/>
              </a:rPr>
              <a:t> and efforts to </a:t>
            </a:r>
            <a:r>
              <a:rPr lang="fr-FR" dirty="0" err="1">
                <a:latin typeface="Arial Narrow" panose="020B0606020202030204" pitchFamily="34" charset="0"/>
              </a:rPr>
              <a:t>this</a:t>
            </a:r>
            <a:r>
              <a:rPr lang="fr-FR" dirty="0">
                <a:latin typeface="Arial Narrow" panose="020B0606020202030204" pitchFamily="34" charset="0"/>
              </a:rPr>
              <a:t> </a:t>
            </a:r>
            <a:r>
              <a:rPr lang="fr-FR" dirty="0" err="1">
                <a:latin typeface="Arial Narrow" panose="020B0606020202030204" pitchFamily="34" charset="0"/>
              </a:rPr>
              <a:t>research</a:t>
            </a:r>
            <a:r>
              <a:rPr lang="fr-FR" dirty="0">
                <a:latin typeface="Arial Narrow" panose="020B0606020202030204" pitchFamily="34" charset="0"/>
              </a:rPr>
              <a:t>.</a:t>
            </a:r>
          </a:p>
          <a:p>
            <a:r>
              <a:rPr lang="fr-FR" dirty="0">
                <a:highlight>
                  <a:srgbClr val="FFFF00"/>
                </a:highlight>
                <a:latin typeface="Arial Narrow" panose="020B0606020202030204" pitchFamily="34" charset="0"/>
              </a:rPr>
              <a:t>Under a pull </a:t>
            </a:r>
            <a:r>
              <a:rPr lang="fr-FR" dirty="0" err="1">
                <a:highlight>
                  <a:srgbClr val="FFFF00"/>
                </a:highlight>
                <a:latin typeface="Arial Narrow" panose="020B0606020202030204" pitchFamily="34" charset="0"/>
              </a:rPr>
              <a:t>logic</a:t>
            </a:r>
            <a:r>
              <a:rPr lang="fr-FR" dirty="0">
                <a:latin typeface="Arial Narrow" panose="020B0606020202030204" pitchFamily="34" charset="0"/>
              </a:rPr>
              <a:t>, the principal pays </a:t>
            </a:r>
            <a:r>
              <a:rPr lang="fr-FR" dirty="0" err="1">
                <a:latin typeface="Arial Narrow" panose="020B0606020202030204" pitchFamily="34" charset="0"/>
              </a:rPr>
              <a:t>after</a:t>
            </a:r>
            <a:r>
              <a:rPr lang="fr-FR" dirty="0">
                <a:latin typeface="Arial Narrow" panose="020B0606020202030204" pitchFamily="34" charset="0"/>
              </a:rPr>
              <a:t> the </a:t>
            </a:r>
            <a:r>
              <a:rPr lang="fr-FR" dirty="0" err="1">
                <a:latin typeface="Arial Narrow" panose="020B0606020202030204" pitchFamily="34" charset="0"/>
              </a:rPr>
              <a:t>project</a:t>
            </a:r>
            <a:r>
              <a:rPr lang="fr-FR" dirty="0">
                <a:latin typeface="Arial Narrow" panose="020B0606020202030204" pitchFamily="34" charset="0"/>
              </a:rPr>
              <a:t>, e.g. for the output (a </a:t>
            </a:r>
            <a:r>
              <a:rPr lang="fr-FR" dirty="0" err="1">
                <a:latin typeface="Arial Narrow" panose="020B0606020202030204" pitchFamily="34" charset="0"/>
              </a:rPr>
              <a:t>product</a:t>
            </a:r>
            <a:r>
              <a:rPr lang="fr-FR" dirty="0">
                <a:latin typeface="Arial Narrow" panose="020B0606020202030204" pitchFamily="34" charset="0"/>
              </a:rPr>
              <a:t>, a solution) – </a:t>
            </a:r>
            <a:r>
              <a:rPr lang="fr-FR" dirty="0" err="1">
                <a:latin typeface="Arial Narrow" panose="020B0606020202030204" pitchFamily="34" charset="0"/>
              </a:rPr>
              <a:t>that</a:t>
            </a:r>
            <a:r>
              <a:rPr lang="fr-FR" dirty="0">
                <a:latin typeface="Arial Narrow" panose="020B0606020202030204" pitchFamily="34" charset="0"/>
              </a:rPr>
              <a:t> </a:t>
            </a:r>
            <a:r>
              <a:rPr lang="fr-FR" dirty="0" err="1">
                <a:latin typeface="Arial Narrow" panose="020B0606020202030204" pitchFamily="34" charset="0"/>
              </a:rPr>
              <a:t>mitigates</a:t>
            </a:r>
            <a:r>
              <a:rPr lang="fr-FR" dirty="0">
                <a:latin typeface="Arial Narrow" panose="020B0606020202030204" pitchFamily="34" charset="0"/>
              </a:rPr>
              <a:t> </a:t>
            </a:r>
            <a:r>
              <a:rPr lang="fr-FR" dirty="0" err="1">
                <a:latin typeface="Arial Narrow" panose="020B0606020202030204" pitchFamily="34" charset="0"/>
              </a:rPr>
              <a:t>greatly</a:t>
            </a:r>
            <a:r>
              <a:rPr lang="fr-FR" dirty="0">
                <a:latin typeface="Arial Narrow" panose="020B0606020202030204" pitchFamily="34" charset="0"/>
              </a:rPr>
              <a:t> information </a:t>
            </a:r>
            <a:r>
              <a:rPr lang="fr-FR" dirty="0" err="1">
                <a:latin typeface="Arial Narrow" panose="020B0606020202030204" pitchFamily="34" charset="0"/>
              </a:rPr>
              <a:t>asymetry</a:t>
            </a:r>
            <a:r>
              <a:rPr lang="fr-FR" dirty="0">
                <a:latin typeface="Arial Narrow" panose="020B0606020202030204" pitchFamily="34" charset="0"/>
              </a:rPr>
              <a:t> </a:t>
            </a:r>
            <a:r>
              <a:rPr lang="fr-FR" dirty="0" err="1">
                <a:latin typeface="Arial Narrow" panose="020B0606020202030204" pitchFamily="34" charset="0"/>
              </a:rPr>
              <a:t>problems</a:t>
            </a:r>
            <a:r>
              <a:rPr lang="fr-FR" dirty="0">
                <a:latin typeface="Arial Narrow" panose="020B0606020202030204" pitchFamily="34" charset="0"/>
              </a:rPr>
              <a:t> but </a:t>
            </a:r>
            <a:r>
              <a:rPr lang="fr-FR" dirty="0" err="1">
                <a:latin typeface="Arial Narrow" panose="020B0606020202030204" pitchFamily="34" charset="0"/>
              </a:rPr>
              <a:t>increases</a:t>
            </a:r>
            <a:r>
              <a:rPr lang="fr-FR" dirty="0">
                <a:latin typeface="Arial Narrow" panose="020B0606020202030204" pitchFamily="34" charset="0"/>
              </a:rPr>
              <a:t> </a:t>
            </a:r>
            <a:r>
              <a:rPr lang="fr-FR" dirty="0" err="1">
                <a:latin typeface="Arial Narrow" panose="020B0606020202030204" pitchFamily="34" charset="0"/>
              </a:rPr>
              <a:t>risk</a:t>
            </a:r>
            <a:r>
              <a:rPr lang="fr-FR" dirty="0">
                <a:latin typeface="Arial Narrow" panose="020B0606020202030204" pitchFamily="34" charset="0"/>
              </a:rPr>
              <a:t> for participants</a:t>
            </a:r>
          </a:p>
          <a:p>
            <a:r>
              <a:rPr lang="fr-FR" dirty="0">
                <a:latin typeface="Arial Narrow" panose="020B0606020202030204" pitchFamily="34" charset="0"/>
              </a:rPr>
              <a:t>The distribution of </a:t>
            </a:r>
            <a:r>
              <a:rPr lang="fr-FR" dirty="0" err="1">
                <a:latin typeface="Arial Narrow" panose="020B0606020202030204" pitchFamily="34" charset="0"/>
              </a:rPr>
              <a:t>risk</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different</a:t>
            </a:r>
            <a:r>
              <a:rPr lang="fr-FR" dirty="0">
                <a:latin typeface="Arial Narrow" panose="020B0606020202030204" pitchFamily="34" charset="0"/>
              </a:rPr>
              <a:t> </a:t>
            </a:r>
            <a:r>
              <a:rPr lang="fr-FR" dirty="0" err="1">
                <a:latin typeface="Arial Narrow" panose="020B0606020202030204" pitchFamily="34" charset="0"/>
              </a:rPr>
              <a:t>whether</a:t>
            </a:r>
            <a:r>
              <a:rPr lang="fr-FR" dirty="0">
                <a:latin typeface="Arial Narrow" panose="020B0606020202030204" pitchFamily="34" charset="0"/>
              </a:rPr>
              <a:t> </a:t>
            </a:r>
            <a:r>
              <a:rPr lang="fr-FR" dirty="0" err="1">
                <a:latin typeface="Arial Narrow" panose="020B0606020202030204" pitchFamily="34" charset="0"/>
              </a:rPr>
              <a:t>this</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a:t>
            </a:r>
            <a:r>
              <a:rPr lang="fr-FR" dirty="0">
                <a:highlight>
                  <a:srgbClr val="FFFF00"/>
                </a:highlight>
                <a:latin typeface="Arial Narrow" panose="020B0606020202030204" pitchFamily="34" charset="0"/>
              </a:rPr>
              <a:t>pull</a:t>
            </a:r>
            <a:r>
              <a:rPr lang="fr-FR" dirty="0">
                <a:latin typeface="Arial Narrow" panose="020B0606020202030204" pitchFamily="34" charset="0"/>
              </a:rPr>
              <a:t> (</a:t>
            </a:r>
            <a:r>
              <a:rPr lang="fr-FR" dirty="0" err="1">
                <a:latin typeface="Arial Narrow" panose="020B0606020202030204" pitchFamily="34" charset="0"/>
              </a:rPr>
              <a:t>risk</a:t>
            </a:r>
            <a:r>
              <a:rPr lang="fr-FR" dirty="0">
                <a:latin typeface="Arial Narrow" panose="020B0606020202030204" pitchFamily="34" charset="0"/>
              </a:rPr>
              <a:t> for </a:t>
            </a:r>
            <a:r>
              <a:rPr lang="fr-FR" dirty="0" err="1">
                <a:latin typeface="Arial Narrow" panose="020B0606020202030204" pitchFamily="34" charset="0"/>
              </a:rPr>
              <a:t>innovator</a:t>
            </a:r>
            <a:r>
              <a:rPr lang="fr-FR" dirty="0">
                <a:latin typeface="Arial Narrow" panose="020B0606020202030204" pitchFamily="34" charset="0"/>
              </a:rPr>
              <a:t> if </a:t>
            </a:r>
            <a:r>
              <a:rPr lang="fr-FR" dirty="0" err="1">
                <a:latin typeface="Arial Narrow" panose="020B0606020202030204" pitchFamily="34" charset="0"/>
              </a:rPr>
              <a:t>she</a:t>
            </a:r>
            <a:r>
              <a:rPr lang="fr-FR" dirty="0">
                <a:latin typeface="Arial Narrow" panose="020B0606020202030204" pitchFamily="34" charset="0"/>
              </a:rPr>
              <a:t> </a:t>
            </a:r>
            <a:r>
              <a:rPr lang="fr-FR" dirty="0" err="1">
                <a:latin typeface="Arial Narrow" panose="020B0606020202030204" pitchFamily="34" charset="0"/>
              </a:rPr>
              <a:t>does</a:t>
            </a:r>
            <a:r>
              <a:rPr lang="fr-FR" dirty="0">
                <a:latin typeface="Arial Narrow" panose="020B0606020202030204" pitchFamily="34" charset="0"/>
              </a:rPr>
              <a:t> not </a:t>
            </a:r>
            <a:r>
              <a:rPr lang="fr-FR" dirty="0" err="1">
                <a:latin typeface="Arial Narrow" panose="020B0606020202030204" pitchFamily="34" charset="0"/>
              </a:rPr>
              <a:t>succeed</a:t>
            </a:r>
            <a:r>
              <a:rPr lang="fr-FR" dirty="0">
                <a:latin typeface="Arial Narrow" panose="020B0606020202030204" pitchFamily="34" charset="0"/>
              </a:rPr>
              <a:t>) or </a:t>
            </a:r>
            <a:r>
              <a:rPr lang="fr-FR" dirty="0">
                <a:highlight>
                  <a:srgbClr val="FFFF00"/>
                </a:highlight>
                <a:latin typeface="Arial Narrow" panose="020B0606020202030204" pitchFamily="34" charset="0"/>
              </a:rPr>
              <a:t>push</a:t>
            </a:r>
            <a:r>
              <a:rPr lang="fr-FR" dirty="0">
                <a:latin typeface="Arial Narrow" panose="020B0606020202030204" pitchFamily="34" charset="0"/>
              </a:rPr>
              <a:t> (</a:t>
            </a:r>
            <a:r>
              <a:rPr lang="fr-FR" dirty="0" err="1">
                <a:latin typeface="Arial Narrow" panose="020B0606020202030204" pitchFamily="34" charset="0"/>
              </a:rPr>
              <a:t>risk</a:t>
            </a:r>
            <a:r>
              <a:rPr lang="fr-FR" dirty="0">
                <a:latin typeface="Arial Narrow" panose="020B0606020202030204" pitchFamily="34" charset="0"/>
              </a:rPr>
              <a:t> for </a:t>
            </a:r>
            <a:r>
              <a:rPr lang="fr-FR" dirty="0" err="1">
                <a:latin typeface="Arial Narrow" panose="020B0606020202030204" pitchFamily="34" charset="0"/>
              </a:rPr>
              <a:t>government</a:t>
            </a:r>
            <a:r>
              <a:rPr lang="fr-FR" dirty="0">
                <a:latin typeface="Arial Narrow" panose="020B0606020202030204" pitchFamily="34" charset="0"/>
              </a:rPr>
              <a:t> </a:t>
            </a:r>
            <a:r>
              <a:rPr lang="fr-FR" dirty="0" err="1">
                <a:latin typeface="Arial Narrow" panose="020B0606020202030204" pitchFamily="34" charset="0"/>
              </a:rPr>
              <a:t>who</a:t>
            </a:r>
            <a:r>
              <a:rPr lang="fr-FR" dirty="0">
                <a:latin typeface="Arial Narrow" panose="020B0606020202030204" pitchFamily="34" charset="0"/>
              </a:rPr>
              <a:t> </a:t>
            </a:r>
            <a:r>
              <a:rPr lang="fr-FR" dirty="0" err="1">
                <a:latin typeface="Arial Narrow" panose="020B0606020202030204" pitchFamily="34" charset="0"/>
              </a:rPr>
              <a:t>will</a:t>
            </a:r>
            <a:r>
              <a:rPr lang="fr-FR" dirty="0">
                <a:latin typeface="Arial Narrow" panose="020B0606020202030204" pitchFamily="34" charset="0"/>
              </a:rPr>
              <a:t> </a:t>
            </a:r>
            <a:r>
              <a:rPr lang="fr-FR" dirty="0" err="1">
                <a:latin typeface="Arial Narrow" panose="020B0606020202030204" pitchFamily="34" charset="0"/>
              </a:rPr>
              <a:t>pay</a:t>
            </a:r>
            <a:r>
              <a:rPr lang="fr-FR" dirty="0">
                <a:latin typeface="Arial Narrow" panose="020B0606020202030204" pitchFamily="34" charset="0"/>
              </a:rPr>
              <a:t> </a:t>
            </a:r>
            <a:r>
              <a:rPr lang="fr-FR" dirty="0" err="1">
                <a:latin typeface="Arial Narrow" panose="020B0606020202030204" pitchFamily="34" charset="0"/>
              </a:rPr>
              <a:t>even</a:t>
            </a:r>
            <a:r>
              <a:rPr lang="fr-FR" dirty="0">
                <a:latin typeface="Arial Narrow" panose="020B0606020202030204" pitchFamily="34" charset="0"/>
              </a:rPr>
              <a:t> for </a:t>
            </a:r>
            <a:r>
              <a:rPr lang="fr-FR" dirty="0" err="1">
                <a:latin typeface="Arial Narrow" panose="020B0606020202030204" pitchFamily="34" charset="0"/>
              </a:rPr>
              <a:t>failure</a:t>
            </a:r>
            <a:r>
              <a:rPr lang="fr-FR" dirty="0">
                <a:latin typeface="Arial Narrow" panose="020B0606020202030204" pitchFamily="34" charset="0"/>
              </a:rPr>
              <a:t>)</a:t>
            </a:r>
          </a:p>
          <a:p>
            <a:pPr marL="0" indent="0">
              <a:buNone/>
            </a:pPr>
            <a:endParaRPr lang="fr-FR" dirty="0">
              <a:latin typeface="Arial Narrow" panose="020B0606020202030204" pitchFamily="34" charset="0"/>
            </a:endParaRPr>
          </a:p>
        </p:txBody>
      </p:sp>
      <p:pic>
        <p:nvPicPr>
          <p:cNvPr id="4" name="Picture 62">
            <a:extLst>
              <a:ext uri="{FF2B5EF4-FFF2-40B4-BE49-F238E27FC236}">
                <a16:creationId xmlns:a16="http://schemas.microsoft.com/office/drawing/2014/main" id="{34B0E4E1-AA5E-4385-AB88-726881D968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050" y="112909"/>
            <a:ext cx="2020744" cy="776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7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C20A1-F82F-4E93-9CF8-89A6B24B66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82BD8C-BABA-48E3-90C8-4515B69B9D13}"/>
              </a:ext>
            </a:extLst>
          </p:cNvPr>
          <p:cNvSpPr>
            <a:spLocks noGrp="1"/>
          </p:cNvSpPr>
          <p:nvPr>
            <p:ph idx="1"/>
          </p:nvPr>
        </p:nvSpPr>
        <p:spPr/>
        <p:txBody>
          <a:bodyPr/>
          <a:lstStyle/>
          <a:p>
            <a:r>
              <a:rPr lang="fr-FR" dirty="0">
                <a:latin typeface="Arial Narrow" panose="020B0606020202030204" pitchFamily="34" charset="0"/>
              </a:rPr>
              <a:t>Grant, </a:t>
            </a:r>
            <a:r>
              <a:rPr lang="fr-FR" dirty="0" err="1">
                <a:latin typeface="Arial Narrow" panose="020B0606020202030204" pitchFamily="34" charset="0"/>
              </a:rPr>
              <a:t>prize</a:t>
            </a:r>
            <a:r>
              <a:rPr lang="fr-FR" dirty="0">
                <a:latin typeface="Arial Narrow" panose="020B0606020202030204" pitchFamily="34" charset="0"/>
              </a:rPr>
              <a:t>, public </a:t>
            </a:r>
            <a:r>
              <a:rPr lang="fr-FR" dirty="0" err="1">
                <a:latin typeface="Arial Narrow" panose="020B0606020202030204" pitchFamily="34" charset="0"/>
              </a:rPr>
              <a:t>procurement</a:t>
            </a:r>
            <a:r>
              <a:rPr lang="fr-FR" dirty="0">
                <a:latin typeface="Arial Narrow" panose="020B0606020202030204" pitchFamily="34" charset="0"/>
              </a:rPr>
              <a:t>?</a:t>
            </a:r>
          </a:p>
          <a:p>
            <a:r>
              <a:rPr lang="fr-FR" dirty="0">
                <a:solidFill>
                  <a:srgbClr val="FF0000"/>
                </a:solidFill>
                <a:latin typeface="Arial Narrow" panose="020B0606020202030204" pitchFamily="34" charset="0"/>
              </a:rPr>
              <a:t>Push program</a:t>
            </a:r>
          </a:p>
          <a:p>
            <a:r>
              <a:rPr lang="fr-FR" dirty="0">
                <a:latin typeface="Arial Narrow" panose="020B0606020202030204" pitchFamily="34" charset="0"/>
              </a:rPr>
              <a:t>Pull program</a:t>
            </a:r>
          </a:p>
          <a:p>
            <a:r>
              <a:rPr lang="fr-FR" dirty="0">
                <a:latin typeface="Arial Narrow" panose="020B0606020202030204" pitchFamily="34" charset="0"/>
              </a:rPr>
              <a:t>How to </a:t>
            </a:r>
            <a:r>
              <a:rPr lang="fr-FR" dirty="0" err="1">
                <a:latin typeface="Arial Narrow" panose="020B0606020202030204" pitchFamily="34" charset="0"/>
              </a:rPr>
              <a:t>accelerate</a:t>
            </a:r>
            <a:r>
              <a:rPr lang="fr-FR" dirty="0">
                <a:latin typeface="Arial Narrow" panose="020B0606020202030204" pitchFamily="34" charset="0"/>
              </a:rPr>
              <a:t> technologies?</a:t>
            </a:r>
          </a:p>
        </p:txBody>
      </p:sp>
    </p:spTree>
    <p:extLst>
      <p:ext uri="{BB962C8B-B14F-4D97-AF65-F5344CB8AC3E}">
        <p14:creationId xmlns:p14="http://schemas.microsoft.com/office/powerpoint/2010/main" val="40468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71B2220-54CE-4F5F-B45C-5240C40DEE32}"/>
              </a:ext>
            </a:extLst>
          </p:cNvPr>
          <p:cNvSpPr>
            <a:spLocks noGrp="1"/>
          </p:cNvSpPr>
          <p:nvPr>
            <p:ph type="title"/>
          </p:nvPr>
        </p:nvSpPr>
        <p:spPr>
          <a:xfrm>
            <a:off x="80261" y="79605"/>
            <a:ext cx="10515600" cy="1325563"/>
          </a:xfrm>
        </p:spPr>
        <p:txBody>
          <a:bodyPr>
            <a:normAutofit/>
          </a:bodyPr>
          <a:lstStyle/>
          <a:p>
            <a:r>
              <a:rPr lang="fr-FR" sz="3600" dirty="0">
                <a:latin typeface="Impact" panose="020B0806030902050204" pitchFamily="34" charset="0"/>
              </a:rPr>
              <a:t>Push: </a:t>
            </a:r>
            <a:r>
              <a:rPr lang="fr-FR" sz="3600" dirty="0" err="1">
                <a:latin typeface="Impact" panose="020B0806030902050204" pitchFamily="34" charset="0"/>
              </a:rPr>
              <a:t>Government</a:t>
            </a:r>
            <a:r>
              <a:rPr lang="fr-FR" sz="3600" dirty="0">
                <a:latin typeface="Impact" panose="020B0806030902050204" pitchFamily="34" charset="0"/>
              </a:rPr>
              <a:t> </a:t>
            </a:r>
            <a:r>
              <a:rPr lang="fr-FR" sz="3600" dirty="0" err="1">
                <a:latin typeface="Impact" panose="020B0806030902050204" pitchFamily="34" charset="0"/>
              </a:rPr>
              <a:t>research</a:t>
            </a:r>
            <a:r>
              <a:rPr lang="fr-FR" sz="3600" dirty="0">
                <a:latin typeface="Impact" panose="020B0806030902050204" pitchFamily="34" charset="0"/>
              </a:rPr>
              <a:t> </a:t>
            </a:r>
            <a:r>
              <a:rPr lang="fr-FR" sz="3600" dirty="0" err="1">
                <a:latin typeface="Impact" panose="020B0806030902050204" pitchFamily="34" charset="0"/>
              </a:rPr>
              <a:t>grants</a:t>
            </a:r>
            <a:endParaRPr lang="fr-FR" sz="3600" dirty="0">
              <a:latin typeface="Impact" panose="020B0806030902050204" pitchFamily="34" charset="0"/>
            </a:endParaRPr>
          </a:p>
        </p:txBody>
      </p:sp>
      <p:sp>
        <p:nvSpPr>
          <p:cNvPr id="5" name="Espace réservé du contenu 4">
            <a:extLst>
              <a:ext uri="{FF2B5EF4-FFF2-40B4-BE49-F238E27FC236}">
                <a16:creationId xmlns:a16="http://schemas.microsoft.com/office/drawing/2014/main" id="{915722B3-1015-44EC-9A2C-FAD747848F1B}"/>
              </a:ext>
            </a:extLst>
          </p:cNvPr>
          <p:cNvSpPr>
            <a:spLocks noGrp="1"/>
          </p:cNvSpPr>
          <p:nvPr>
            <p:ph sz="half" idx="1"/>
          </p:nvPr>
        </p:nvSpPr>
        <p:spPr/>
        <p:txBody>
          <a:bodyPr>
            <a:normAutofit fontScale="62500" lnSpcReduction="20000"/>
          </a:bodyPr>
          <a:lstStyle/>
          <a:p>
            <a:r>
              <a:rPr lang="fr-FR" dirty="0">
                <a:latin typeface="Arial Narrow" panose="020B0606020202030204" pitchFamily="34" charset="0"/>
              </a:rPr>
              <a:t>With a R&amp;D </a:t>
            </a:r>
            <a:r>
              <a:rPr lang="fr-FR" dirty="0" err="1">
                <a:latin typeface="Arial Narrow" panose="020B0606020202030204" pitchFamily="34" charset="0"/>
              </a:rPr>
              <a:t>granting</a:t>
            </a:r>
            <a:r>
              <a:rPr lang="fr-FR" dirty="0">
                <a:latin typeface="Arial Narrow" panose="020B0606020202030204" pitchFamily="34" charset="0"/>
              </a:rPr>
              <a:t> system </a:t>
            </a:r>
            <a:r>
              <a:rPr lang="fr-FR" dirty="0" err="1">
                <a:latin typeface="Arial Narrow" panose="020B0606020202030204" pitchFamily="34" charset="0"/>
              </a:rPr>
              <a:t>based</a:t>
            </a:r>
            <a:r>
              <a:rPr lang="fr-FR" dirty="0">
                <a:latin typeface="Arial Narrow" panose="020B0606020202030204" pitchFamily="34" charset="0"/>
              </a:rPr>
              <a:t> on a </a:t>
            </a:r>
            <a:r>
              <a:rPr lang="fr-FR" dirty="0" err="1">
                <a:latin typeface="Arial Narrow" panose="020B0606020202030204" pitchFamily="34" charset="0"/>
              </a:rPr>
              <a:t>competitive</a:t>
            </a:r>
            <a:r>
              <a:rPr lang="fr-FR" dirty="0">
                <a:latin typeface="Arial Narrow" panose="020B0606020202030204" pitchFamily="34" charset="0"/>
              </a:rPr>
              <a:t> process – call for </a:t>
            </a:r>
            <a:r>
              <a:rPr lang="fr-FR" dirty="0" err="1">
                <a:latin typeface="Arial Narrow" panose="020B0606020202030204" pitchFamily="34" charset="0"/>
              </a:rPr>
              <a:t>proposals</a:t>
            </a:r>
            <a:r>
              <a:rPr lang="fr-FR" dirty="0">
                <a:latin typeface="Arial Narrow" panose="020B0606020202030204" pitchFamily="34" charset="0"/>
              </a:rPr>
              <a:t>, </a:t>
            </a:r>
            <a:r>
              <a:rPr lang="fr-FR" dirty="0" err="1">
                <a:latin typeface="Arial Narrow" panose="020B0606020202030204" pitchFamily="34" charset="0"/>
              </a:rPr>
              <a:t>evaluation</a:t>
            </a:r>
            <a:r>
              <a:rPr lang="fr-FR" dirty="0">
                <a:latin typeface="Arial Narrow" panose="020B0606020202030204" pitchFamily="34" charset="0"/>
              </a:rPr>
              <a:t>, </a:t>
            </a:r>
            <a:r>
              <a:rPr lang="fr-FR" dirty="0" err="1">
                <a:latin typeface="Arial Narrow" panose="020B0606020202030204" pitchFamily="34" charset="0"/>
              </a:rPr>
              <a:t>selection</a:t>
            </a:r>
            <a:r>
              <a:rPr lang="fr-FR" dirty="0">
                <a:latin typeface="Arial Narrow" panose="020B0606020202030204" pitchFamily="34" charset="0"/>
              </a:rPr>
              <a:t> – </a:t>
            </a:r>
            <a:r>
              <a:rPr lang="fr-FR" dirty="0" err="1">
                <a:latin typeface="Arial Narrow" panose="020B0606020202030204" pitchFamily="34" charset="0"/>
              </a:rPr>
              <a:t>it</a:t>
            </a:r>
            <a:r>
              <a:rPr lang="fr-FR" dirty="0">
                <a:latin typeface="Arial Narrow" panose="020B0606020202030204" pitchFamily="34" charset="0"/>
              </a:rPr>
              <a:t> </a:t>
            </a:r>
            <a:r>
              <a:rPr lang="fr-FR" dirty="0" err="1">
                <a:latin typeface="Arial Narrow" panose="020B0606020202030204" pitchFamily="34" charset="0"/>
              </a:rPr>
              <a:t>is</a:t>
            </a:r>
            <a:r>
              <a:rPr lang="fr-FR" dirty="0">
                <a:latin typeface="Arial Narrow" panose="020B0606020202030204" pitchFamily="34" charset="0"/>
              </a:rPr>
              <a:t> possible to </a:t>
            </a:r>
            <a:r>
              <a:rPr lang="fr-FR" dirty="0" err="1">
                <a:latin typeface="Arial Narrow" panose="020B0606020202030204" pitchFamily="34" charset="0"/>
              </a:rPr>
              <a:t>target</a:t>
            </a:r>
            <a:r>
              <a:rPr lang="fr-FR" dirty="0">
                <a:latin typeface="Arial Narrow" panose="020B0606020202030204" pitchFamily="34" charset="0"/>
              </a:rPr>
              <a:t> </a:t>
            </a:r>
            <a:r>
              <a:rPr lang="fr-FR" dirty="0" err="1">
                <a:latin typeface="Arial Narrow" panose="020B0606020202030204" pitchFamily="34" charset="0"/>
              </a:rPr>
              <a:t>some</a:t>
            </a:r>
            <a:r>
              <a:rPr lang="fr-FR" dirty="0">
                <a:latin typeface="Arial Narrow" panose="020B0606020202030204" pitchFamily="34" charset="0"/>
              </a:rPr>
              <a:t> </a:t>
            </a:r>
            <a:r>
              <a:rPr lang="fr-FR" dirty="0" err="1">
                <a:latin typeface="Arial Narrow" panose="020B0606020202030204" pitchFamily="34" charset="0"/>
              </a:rPr>
              <a:t>thematic</a:t>
            </a:r>
            <a:r>
              <a:rPr lang="fr-FR" dirty="0">
                <a:latin typeface="Arial Narrow" panose="020B0606020202030204" pitchFamily="34" charset="0"/>
              </a:rPr>
              <a:t> areas </a:t>
            </a:r>
            <a:r>
              <a:rPr lang="fr-FR" dirty="0" err="1">
                <a:latin typeface="Arial Narrow" panose="020B0606020202030204" pitchFamily="34" charset="0"/>
              </a:rPr>
              <a:t>where</a:t>
            </a:r>
            <a:r>
              <a:rPr lang="fr-FR" dirty="0">
                <a:latin typeface="Arial Narrow" panose="020B0606020202030204" pitchFamily="34" charset="0"/>
              </a:rPr>
              <a:t> more R&amp;D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needed</a:t>
            </a:r>
            <a:r>
              <a:rPr lang="fr-FR" dirty="0">
                <a:latin typeface="Arial Narrow" panose="020B0606020202030204" pitchFamily="34" charset="0"/>
              </a:rPr>
              <a:t> </a:t>
            </a:r>
          </a:p>
          <a:p>
            <a:r>
              <a:rPr lang="fr-FR" dirty="0" err="1">
                <a:latin typeface="Arial Narrow" panose="020B0606020202030204" pitchFamily="34" charset="0"/>
              </a:rPr>
              <a:t>Variety</a:t>
            </a:r>
            <a:r>
              <a:rPr lang="fr-FR" dirty="0">
                <a:latin typeface="Arial Narrow" panose="020B0606020202030204" pitchFamily="34" charset="0"/>
              </a:rPr>
              <a:t> of </a:t>
            </a:r>
            <a:r>
              <a:rPr lang="fr-FR" dirty="0" err="1">
                <a:latin typeface="Arial Narrow" panose="020B0606020202030204" pitchFamily="34" charset="0"/>
              </a:rPr>
              <a:t>government</a:t>
            </a:r>
            <a:r>
              <a:rPr lang="fr-FR" dirty="0">
                <a:latin typeface="Arial Narrow" panose="020B0606020202030204" pitchFamily="34" charset="0"/>
              </a:rPr>
              <a:t> programs to encourage innovation by </a:t>
            </a:r>
            <a:r>
              <a:rPr lang="fr-FR" dirty="0" err="1">
                <a:latin typeface="Arial Narrow" panose="020B0606020202030204" pitchFamily="34" charset="0"/>
              </a:rPr>
              <a:t>providing</a:t>
            </a:r>
            <a:r>
              <a:rPr lang="fr-FR" dirty="0">
                <a:latin typeface="Arial Narrow" panose="020B0606020202030204" pitchFamily="34" charset="0"/>
              </a:rPr>
              <a:t> </a:t>
            </a:r>
            <a:r>
              <a:rPr lang="fr-FR" dirty="0" err="1">
                <a:latin typeface="Arial Narrow" panose="020B0606020202030204" pitchFamily="34" charset="0"/>
              </a:rPr>
              <a:t>grants</a:t>
            </a:r>
            <a:r>
              <a:rPr lang="fr-FR" dirty="0">
                <a:latin typeface="Arial Narrow" panose="020B0606020202030204" pitchFamily="34" charset="0"/>
              </a:rPr>
              <a:t> to </a:t>
            </a:r>
            <a:r>
              <a:rPr lang="fr-FR" dirty="0" err="1">
                <a:latin typeface="Arial Narrow" panose="020B0606020202030204" pitchFamily="34" charset="0"/>
              </a:rPr>
              <a:t>academic</a:t>
            </a:r>
            <a:r>
              <a:rPr lang="fr-FR" dirty="0">
                <a:latin typeface="Arial Narrow" panose="020B0606020202030204" pitchFamily="34" charset="0"/>
              </a:rPr>
              <a:t> </a:t>
            </a:r>
            <a:r>
              <a:rPr lang="fr-FR" dirty="0" err="1">
                <a:latin typeface="Arial Narrow" panose="020B0606020202030204" pitchFamily="34" charset="0"/>
              </a:rPr>
              <a:t>researchers</a:t>
            </a:r>
            <a:r>
              <a:rPr lang="fr-FR" dirty="0">
                <a:latin typeface="Arial Narrow" panose="020B0606020202030204" pitchFamily="34" charset="0"/>
              </a:rPr>
              <a:t> or </a:t>
            </a:r>
            <a:r>
              <a:rPr lang="fr-FR" dirty="0" err="1">
                <a:latin typeface="Arial Narrow" panose="020B0606020202030204" pitchFamily="34" charset="0"/>
              </a:rPr>
              <a:t>private</a:t>
            </a:r>
            <a:r>
              <a:rPr lang="fr-FR" dirty="0">
                <a:latin typeface="Arial Narrow" panose="020B0606020202030204" pitchFamily="34" charset="0"/>
              </a:rPr>
              <a:t> </a:t>
            </a:r>
            <a:r>
              <a:rPr lang="fr-FR" dirty="0" err="1">
                <a:latin typeface="Arial Narrow" panose="020B0606020202030204" pitchFamily="34" charset="0"/>
              </a:rPr>
              <a:t>firms</a:t>
            </a:r>
            <a:endParaRPr lang="fr-FR" dirty="0">
              <a:latin typeface="Arial Narrow" panose="020B0606020202030204" pitchFamily="34" charset="0"/>
            </a:endParaRPr>
          </a:p>
          <a:p>
            <a:r>
              <a:rPr lang="fr-FR" dirty="0">
                <a:latin typeface="Arial Narrow" panose="020B0606020202030204" pitchFamily="34" charset="0"/>
              </a:rPr>
              <a:t>Principal-agent issue – the principal has </a:t>
            </a:r>
            <a:r>
              <a:rPr lang="fr-FR" dirty="0" err="1">
                <a:latin typeface="Arial Narrow" panose="020B0606020202030204" pitchFamily="34" charset="0"/>
              </a:rPr>
              <a:t>difficulty</a:t>
            </a:r>
            <a:r>
              <a:rPr lang="fr-FR" dirty="0">
                <a:latin typeface="Arial Narrow" panose="020B0606020202030204" pitchFamily="34" charset="0"/>
              </a:rPr>
              <a:t> to monitor and control the effort of the agent (</a:t>
            </a:r>
            <a:r>
              <a:rPr lang="fr-FR" dirty="0" err="1">
                <a:latin typeface="Arial Narrow" panose="020B0606020202030204" pitchFamily="34" charset="0"/>
              </a:rPr>
              <a:t>above</a:t>
            </a:r>
            <a:r>
              <a:rPr lang="fr-FR" dirty="0">
                <a:latin typeface="Arial Narrow" panose="020B0606020202030204" pitchFamily="34" charset="0"/>
              </a:rPr>
              <a:t>)</a:t>
            </a:r>
          </a:p>
          <a:p>
            <a:pPr lvl="1"/>
            <a:r>
              <a:rPr lang="fr-FR" dirty="0">
                <a:latin typeface="Arial Narrow" panose="020B0606020202030204" pitchFamily="34" charset="0"/>
              </a:rPr>
              <a:t>Solution – </a:t>
            </a:r>
            <a:r>
              <a:rPr lang="fr-FR" dirty="0" err="1">
                <a:latin typeface="Arial Narrow" panose="020B0606020202030204" pitchFamily="34" charset="0"/>
              </a:rPr>
              <a:t>instead</a:t>
            </a:r>
            <a:r>
              <a:rPr lang="fr-FR" dirty="0">
                <a:latin typeface="Arial Narrow" panose="020B0606020202030204" pitchFamily="34" charset="0"/>
              </a:rPr>
              <a:t> of one single </a:t>
            </a:r>
            <a:r>
              <a:rPr lang="fr-FR" dirty="0" err="1">
                <a:latin typeface="Arial Narrow" panose="020B0606020202030204" pitchFamily="34" charset="0"/>
              </a:rPr>
              <a:t>funding</a:t>
            </a:r>
            <a:r>
              <a:rPr lang="fr-FR" dirty="0">
                <a:latin typeface="Arial Narrow" panose="020B0606020202030204" pitchFamily="34" charset="0"/>
              </a:rPr>
              <a:t> </a:t>
            </a:r>
            <a:r>
              <a:rPr lang="fr-FR" dirty="0" err="1">
                <a:latin typeface="Arial Narrow" panose="020B0606020202030204" pitchFamily="34" charset="0"/>
              </a:rPr>
              <a:t>decision</a:t>
            </a:r>
            <a:r>
              <a:rPr lang="fr-FR" dirty="0">
                <a:latin typeface="Arial Narrow" panose="020B0606020202030204" pitchFamily="34" charset="0"/>
              </a:rPr>
              <a:t> at the start, multiple check points </a:t>
            </a:r>
            <a:r>
              <a:rPr lang="fr-FR" dirty="0" err="1">
                <a:latin typeface="Arial Narrow" panose="020B0606020202030204" pitchFamily="34" charset="0"/>
              </a:rPr>
              <a:t>opening</a:t>
            </a:r>
            <a:r>
              <a:rPr lang="fr-FR" dirty="0">
                <a:latin typeface="Arial Narrow" panose="020B0606020202030204" pitchFamily="34" charset="0"/>
              </a:rPr>
              <a:t> the option to discontinue </a:t>
            </a:r>
            <a:r>
              <a:rPr lang="fr-FR" dirty="0" err="1">
                <a:latin typeface="Arial Narrow" panose="020B0606020202030204" pitchFamily="34" charset="0"/>
              </a:rPr>
              <a:t>projects</a:t>
            </a:r>
            <a:r>
              <a:rPr lang="fr-FR" dirty="0">
                <a:latin typeface="Arial Narrow" panose="020B0606020202030204" pitchFamily="34" charset="0"/>
              </a:rPr>
              <a:t> </a:t>
            </a:r>
            <a:r>
              <a:rPr lang="fr-FR" dirty="0" err="1">
                <a:latin typeface="Arial Narrow" panose="020B0606020202030204" pitchFamily="34" charset="0"/>
              </a:rPr>
              <a:t>which</a:t>
            </a:r>
            <a:r>
              <a:rPr lang="fr-FR" dirty="0">
                <a:latin typeface="Arial Narrow" panose="020B0606020202030204" pitchFamily="34" charset="0"/>
              </a:rPr>
              <a:t> are not </a:t>
            </a:r>
            <a:r>
              <a:rPr lang="fr-FR" dirty="0" err="1">
                <a:latin typeface="Arial Narrow" panose="020B0606020202030204" pitchFamily="34" charset="0"/>
              </a:rPr>
              <a:t>working</a:t>
            </a:r>
            <a:r>
              <a:rPr lang="fr-FR" dirty="0">
                <a:latin typeface="Arial Narrow" panose="020B0606020202030204" pitchFamily="34" charset="0"/>
              </a:rPr>
              <a:t> </a:t>
            </a:r>
            <a:r>
              <a:rPr lang="fr-FR" dirty="0" err="1">
                <a:latin typeface="Arial Narrow" panose="020B0606020202030204" pitchFamily="34" charset="0"/>
              </a:rPr>
              <a:t>well</a:t>
            </a:r>
            <a:r>
              <a:rPr lang="fr-FR" dirty="0">
                <a:latin typeface="Arial Narrow" panose="020B0606020202030204" pitchFamily="34" charset="0"/>
              </a:rPr>
              <a:t> – but </a:t>
            </a:r>
            <a:r>
              <a:rPr lang="fr-FR" dirty="0" err="1">
                <a:latin typeface="Arial Narrow" panose="020B0606020202030204" pitchFamily="34" charset="0"/>
              </a:rPr>
              <a:t>difficult</a:t>
            </a:r>
            <a:r>
              <a:rPr lang="fr-FR" dirty="0">
                <a:latin typeface="Arial Narrow" panose="020B0606020202030204" pitchFamily="34" charset="0"/>
              </a:rPr>
              <a:t> to do</a:t>
            </a:r>
          </a:p>
          <a:p>
            <a:r>
              <a:rPr lang="fr-FR" dirty="0">
                <a:latin typeface="Arial Narrow" panose="020B0606020202030204" pitchFamily="34" charset="0"/>
              </a:rPr>
              <a:t>Example Small Business Innovation and Research </a:t>
            </a:r>
            <a:r>
              <a:rPr lang="fr-FR" dirty="0" err="1">
                <a:latin typeface="Arial Narrow" panose="020B0606020202030204" pitchFamily="34" charset="0"/>
              </a:rPr>
              <a:t>Act</a:t>
            </a:r>
            <a:r>
              <a:rPr lang="fr-FR" dirty="0">
                <a:latin typeface="Arial Narrow" panose="020B0606020202030204" pitchFamily="34" charset="0"/>
              </a:rPr>
              <a:t> in the US</a:t>
            </a:r>
          </a:p>
          <a:p>
            <a:r>
              <a:rPr lang="fr-FR" dirty="0">
                <a:latin typeface="Arial Narrow" panose="020B0606020202030204" pitchFamily="34" charset="0"/>
              </a:rPr>
              <a:t>The Swiss </a:t>
            </a:r>
            <a:r>
              <a:rPr lang="fr-FR" dirty="0" err="1">
                <a:latin typeface="Arial Narrow" panose="020B0606020202030204" pitchFamily="34" charset="0"/>
              </a:rPr>
              <a:t>mechanism</a:t>
            </a:r>
            <a:endParaRPr lang="fr-FR" dirty="0">
              <a:latin typeface="Arial Narrow" panose="020B0606020202030204" pitchFamily="34" charset="0"/>
            </a:endParaRPr>
          </a:p>
          <a:p>
            <a:pPr lvl="1"/>
            <a:r>
              <a:rPr lang="fr-FR" dirty="0">
                <a:latin typeface="Arial Narrow" panose="020B0606020202030204" pitchFamily="34" charset="0"/>
              </a:rPr>
              <a:t>Subsidies go to the </a:t>
            </a:r>
            <a:r>
              <a:rPr lang="fr-FR" dirty="0" err="1">
                <a:latin typeface="Arial Narrow" panose="020B0606020202030204" pitchFamily="34" charset="0"/>
              </a:rPr>
              <a:t>university</a:t>
            </a:r>
            <a:r>
              <a:rPr lang="fr-FR" dirty="0">
                <a:latin typeface="Arial Narrow" panose="020B0606020202030204" pitchFamily="34" charset="0"/>
              </a:rPr>
              <a:t> </a:t>
            </a:r>
            <a:r>
              <a:rPr lang="fr-FR" dirty="0" err="1">
                <a:latin typeface="Arial Narrow" panose="020B0606020202030204" pitchFamily="34" charset="0"/>
              </a:rPr>
              <a:t>lab</a:t>
            </a:r>
            <a:r>
              <a:rPr lang="fr-FR" dirty="0">
                <a:latin typeface="Arial Narrow" panose="020B0606020202030204" pitchFamily="34" charset="0"/>
              </a:rPr>
              <a:t> to support a partnership with a </a:t>
            </a:r>
            <a:r>
              <a:rPr lang="fr-FR" dirty="0" err="1">
                <a:latin typeface="Arial Narrow" panose="020B0606020202030204" pitchFamily="34" charset="0"/>
              </a:rPr>
              <a:t>firm</a:t>
            </a:r>
            <a:r>
              <a:rPr lang="fr-FR" dirty="0">
                <a:latin typeface="Arial Narrow" panose="020B0606020202030204" pitchFamily="34" charset="0"/>
              </a:rPr>
              <a:t> – no direct subsidies to </a:t>
            </a:r>
            <a:r>
              <a:rPr lang="fr-FR" dirty="0" err="1">
                <a:latin typeface="Arial Narrow" panose="020B0606020202030204" pitchFamily="34" charset="0"/>
              </a:rPr>
              <a:t>companies</a:t>
            </a:r>
            <a:endParaRPr lang="fr-FR" dirty="0">
              <a:latin typeface="Arial Narrow" panose="020B0606020202030204" pitchFamily="34" charset="0"/>
            </a:endParaRPr>
          </a:p>
        </p:txBody>
      </p:sp>
      <p:pic>
        <p:nvPicPr>
          <p:cNvPr id="6" name="Picture 62">
            <a:extLst>
              <a:ext uri="{FF2B5EF4-FFF2-40B4-BE49-F238E27FC236}">
                <a16:creationId xmlns:a16="http://schemas.microsoft.com/office/drawing/2014/main" id="{F50AA822-E8A1-4190-898A-19B94FA939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050" y="112909"/>
            <a:ext cx="2020744" cy="776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avec flèche 11">
            <a:extLst>
              <a:ext uri="{FF2B5EF4-FFF2-40B4-BE49-F238E27FC236}">
                <a16:creationId xmlns:a16="http://schemas.microsoft.com/office/drawing/2014/main" id="{70EDFFF2-83EB-4693-B602-131C30603AB0}"/>
              </a:ext>
            </a:extLst>
          </p:cNvPr>
          <p:cNvCxnSpPr>
            <a:cxnSpLocks/>
          </p:cNvCxnSpPr>
          <p:nvPr/>
        </p:nvCxnSpPr>
        <p:spPr>
          <a:xfrm flipV="1">
            <a:off x="7437748" y="3515621"/>
            <a:ext cx="247925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E3FB635C-4614-4FA6-8B1E-FBBFF59F747D}"/>
              </a:ext>
            </a:extLst>
          </p:cNvPr>
          <p:cNvSpPr/>
          <p:nvPr/>
        </p:nvSpPr>
        <p:spPr>
          <a:xfrm>
            <a:off x="6711885" y="2846895"/>
            <a:ext cx="1102936" cy="582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grants</a:t>
            </a:r>
            <a:endParaRPr lang="fr-FR" dirty="0"/>
          </a:p>
        </p:txBody>
      </p:sp>
      <p:sp>
        <p:nvSpPr>
          <p:cNvPr id="14" name="Ellipse 13">
            <a:extLst>
              <a:ext uri="{FF2B5EF4-FFF2-40B4-BE49-F238E27FC236}">
                <a16:creationId xmlns:a16="http://schemas.microsoft.com/office/drawing/2014/main" id="{8BCE246A-B712-441C-B876-A6A1AE89CF2D}"/>
              </a:ext>
            </a:extLst>
          </p:cNvPr>
          <p:cNvSpPr/>
          <p:nvPr/>
        </p:nvSpPr>
        <p:spPr>
          <a:xfrm>
            <a:off x="9202132" y="2831900"/>
            <a:ext cx="1346461" cy="582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outputs</a:t>
            </a:r>
          </a:p>
        </p:txBody>
      </p:sp>
      <p:sp>
        <p:nvSpPr>
          <p:cNvPr id="15" name="Légende : encadrée à une bordure 14">
            <a:extLst>
              <a:ext uri="{FF2B5EF4-FFF2-40B4-BE49-F238E27FC236}">
                <a16:creationId xmlns:a16="http://schemas.microsoft.com/office/drawing/2014/main" id="{7D16E261-6C77-4DB4-B6DD-F7CD6D365EDB}"/>
              </a:ext>
            </a:extLst>
          </p:cNvPr>
          <p:cNvSpPr/>
          <p:nvPr/>
        </p:nvSpPr>
        <p:spPr>
          <a:xfrm>
            <a:off x="7373996" y="1349145"/>
            <a:ext cx="1685163" cy="1325563"/>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Push: call for </a:t>
            </a:r>
            <a:r>
              <a:rPr lang="fr-FR" dirty="0" err="1"/>
              <a:t>proposals</a:t>
            </a:r>
            <a:r>
              <a:rPr lang="fr-FR" dirty="0"/>
              <a:t> in </a:t>
            </a:r>
            <a:r>
              <a:rPr lang="fr-FR" dirty="0" err="1"/>
              <a:t>environmental</a:t>
            </a:r>
            <a:r>
              <a:rPr lang="fr-FR" dirty="0"/>
              <a:t> engineering</a:t>
            </a:r>
          </a:p>
        </p:txBody>
      </p:sp>
      <p:cxnSp>
        <p:nvCxnSpPr>
          <p:cNvPr id="17" name="Connecteur droit avec flèche 16">
            <a:extLst>
              <a:ext uri="{FF2B5EF4-FFF2-40B4-BE49-F238E27FC236}">
                <a16:creationId xmlns:a16="http://schemas.microsoft.com/office/drawing/2014/main" id="{C93913AC-D3E7-4CE9-AA06-EB56C5C923F2}"/>
              </a:ext>
            </a:extLst>
          </p:cNvPr>
          <p:cNvCxnSpPr/>
          <p:nvPr/>
        </p:nvCxnSpPr>
        <p:spPr>
          <a:xfrm>
            <a:off x="7512378" y="3553906"/>
            <a:ext cx="2215299" cy="565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8B8A3C34-1BAF-4D6A-844D-CB44A282C655}"/>
              </a:ext>
            </a:extLst>
          </p:cNvPr>
          <p:cNvCxnSpPr>
            <a:cxnSpLocks/>
          </p:cNvCxnSpPr>
          <p:nvPr/>
        </p:nvCxnSpPr>
        <p:spPr>
          <a:xfrm>
            <a:off x="7503736" y="3563935"/>
            <a:ext cx="807950" cy="705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C34F7AF0-DC00-4DFF-8AA7-409AEF7EF135}"/>
              </a:ext>
            </a:extLst>
          </p:cNvPr>
          <p:cNvSpPr/>
          <p:nvPr/>
        </p:nvSpPr>
        <p:spPr>
          <a:xfrm>
            <a:off x="8804635" y="2674708"/>
            <a:ext cx="2215299" cy="2396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42F4D7B-5858-4217-B7D5-87BDF9F52514}"/>
              </a:ext>
            </a:extLst>
          </p:cNvPr>
          <p:cNvSpPr txBox="1"/>
          <p:nvPr/>
        </p:nvSpPr>
        <p:spPr>
          <a:xfrm>
            <a:off x="9982986" y="3443998"/>
            <a:ext cx="1225750" cy="276999"/>
          </a:xfrm>
          <a:prstGeom prst="rect">
            <a:avLst/>
          </a:prstGeom>
          <a:noFill/>
        </p:spPr>
        <p:txBody>
          <a:bodyPr wrap="square" rtlCol="0">
            <a:spAutoFit/>
          </a:bodyPr>
          <a:lstStyle/>
          <a:p>
            <a:r>
              <a:rPr lang="fr-FR" sz="1200" dirty="0"/>
              <a:t>High relevance</a:t>
            </a:r>
          </a:p>
        </p:txBody>
      </p:sp>
      <p:sp>
        <p:nvSpPr>
          <p:cNvPr id="16" name="ZoneTexte 15">
            <a:extLst>
              <a:ext uri="{FF2B5EF4-FFF2-40B4-BE49-F238E27FC236}">
                <a16:creationId xmlns:a16="http://schemas.microsoft.com/office/drawing/2014/main" id="{64BC5F63-068F-46F8-BF6B-A10D89E848E4}"/>
              </a:ext>
            </a:extLst>
          </p:cNvPr>
          <p:cNvSpPr txBox="1"/>
          <p:nvPr/>
        </p:nvSpPr>
        <p:spPr>
          <a:xfrm>
            <a:off x="9515175" y="4099406"/>
            <a:ext cx="1225750" cy="276999"/>
          </a:xfrm>
          <a:prstGeom prst="rect">
            <a:avLst/>
          </a:prstGeom>
          <a:noFill/>
        </p:spPr>
        <p:txBody>
          <a:bodyPr wrap="square" rtlCol="0">
            <a:spAutoFit/>
          </a:bodyPr>
          <a:lstStyle/>
          <a:p>
            <a:r>
              <a:rPr lang="fr-FR" sz="1200" dirty="0" err="1"/>
              <a:t>Some</a:t>
            </a:r>
            <a:r>
              <a:rPr lang="fr-FR" sz="1200" dirty="0"/>
              <a:t>  relevance</a:t>
            </a:r>
          </a:p>
        </p:txBody>
      </p:sp>
      <p:sp>
        <p:nvSpPr>
          <p:cNvPr id="18" name="ZoneTexte 17">
            <a:extLst>
              <a:ext uri="{FF2B5EF4-FFF2-40B4-BE49-F238E27FC236}">
                <a16:creationId xmlns:a16="http://schemas.microsoft.com/office/drawing/2014/main" id="{00EB1D27-ACBD-4A4E-B87F-5D7AED2C5F73}"/>
              </a:ext>
            </a:extLst>
          </p:cNvPr>
          <p:cNvSpPr txBox="1"/>
          <p:nvPr/>
        </p:nvSpPr>
        <p:spPr>
          <a:xfrm>
            <a:off x="7718384" y="4323112"/>
            <a:ext cx="1225750" cy="276999"/>
          </a:xfrm>
          <a:prstGeom prst="rect">
            <a:avLst/>
          </a:prstGeom>
          <a:noFill/>
        </p:spPr>
        <p:txBody>
          <a:bodyPr wrap="square" rtlCol="0">
            <a:spAutoFit/>
          </a:bodyPr>
          <a:lstStyle/>
          <a:p>
            <a:r>
              <a:rPr lang="fr-FR" sz="1200" dirty="0" err="1"/>
              <a:t>Irrelevant</a:t>
            </a:r>
            <a:r>
              <a:rPr lang="fr-FR" sz="1200" dirty="0"/>
              <a:t> </a:t>
            </a:r>
          </a:p>
        </p:txBody>
      </p:sp>
      <p:cxnSp>
        <p:nvCxnSpPr>
          <p:cNvPr id="7" name="Connecteur droit avec flèche 6">
            <a:extLst>
              <a:ext uri="{FF2B5EF4-FFF2-40B4-BE49-F238E27FC236}">
                <a16:creationId xmlns:a16="http://schemas.microsoft.com/office/drawing/2014/main" id="{6CB2DE2D-C588-431A-9CA0-18F1FC7D7F29}"/>
              </a:ext>
            </a:extLst>
          </p:cNvPr>
          <p:cNvCxnSpPr>
            <a:cxnSpLocks/>
          </p:cNvCxnSpPr>
          <p:nvPr/>
        </p:nvCxnSpPr>
        <p:spPr>
          <a:xfrm>
            <a:off x="7512378" y="3571195"/>
            <a:ext cx="1782451" cy="943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F368F73-ADA9-403C-BF52-E34975D00588}"/>
              </a:ext>
            </a:extLst>
          </p:cNvPr>
          <p:cNvSpPr txBox="1"/>
          <p:nvPr/>
        </p:nvSpPr>
        <p:spPr>
          <a:xfrm>
            <a:off x="8806993" y="4585512"/>
            <a:ext cx="1225750" cy="276999"/>
          </a:xfrm>
          <a:prstGeom prst="rect">
            <a:avLst/>
          </a:prstGeom>
          <a:noFill/>
        </p:spPr>
        <p:txBody>
          <a:bodyPr wrap="square" rtlCol="0">
            <a:spAutoFit/>
          </a:bodyPr>
          <a:lstStyle/>
          <a:p>
            <a:r>
              <a:rPr lang="fr-FR" sz="1200" dirty="0" err="1"/>
              <a:t>Failures</a:t>
            </a:r>
            <a:r>
              <a:rPr lang="fr-FR" sz="1200" dirty="0"/>
              <a:t> </a:t>
            </a:r>
          </a:p>
        </p:txBody>
      </p:sp>
      <p:sp>
        <p:nvSpPr>
          <p:cNvPr id="22" name="ZoneTexte 21">
            <a:extLst>
              <a:ext uri="{FF2B5EF4-FFF2-40B4-BE49-F238E27FC236}">
                <a16:creationId xmlns:a16="http://schemas.microsoft.com/office/drawing/2014/main" id="{44FBD427-FE80-4A56-A398-73818089F343}"/>
              </a:ext>
            </a:extLst>
          </p:cNvPr>
          <p:cNvSpPr txBox="1"/>
          <p:nvPr/>
        </p:nvSpPr>
        <p:spPr>
          <a:xfrm>
            <a:off x="9865284" y="4530495"/>
            <a:ext cx="1461154" cy="523220"/>
          </a:xfrm>
          <a:prstGeom prst="rect">
            <a:avLst/>
          </a:prstGeom>
          <a:noFill/>
        </p:spPr>
        <p:txBody>
          <a:bodyPr wrap="square" rtlCol="0">
            <a:spAutoFit/>
          </a:bodyPr>
          <a:lstStyle/>
          <a:p>
            <a:r>
              <a:rPr lang="fr-FR" sz="1400" i="1" dirty="0" err="1"/>
              <a:t>Environmental</a:t>
            </a:r>
            <a:r>
              <a:rPr lang="fr-FR" sz="1400" i="1" dirty="0"/>
              <a:t> engineering</a:t>
            </a:r>
          </a:p>
        </p:txBody>
      </p:sp>
    </p:spTree>
    <p:extLst>
      <p:ext uri="{BB962C8B-B14F-4D97-AF65-F5344CB8AC3E}">
        <p14:creationId xmlns:p14="http://schemas.microsoft.com/office/powerpoint/2010/main" val="33816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 grpId="0"/>
      <p:bldP spid="16" grpId="0"/>
      <p:bldP spid="18" grpId="0"/>
      <p:bldP spid="21" grpId="0"/>
      <p:bldP spid="2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E56214C9319A4795EA69605457DFF7" ma:contentTypeVersion="12" ma:contentTypeDescription="Crée un document." ma:contentTypeScope="" ma:versionID="b7f20d3a96b89a6d30c96524107da35e">
  <xsd:schema xmlns:xsd="http://www.w3.org/2001/XMLSchema" xmlns:xs="http://www.w3.org/2001/XMLSchema" xmlns:p="http://schemas.microsoft.com/office/2006/metadata/properties" xmlns:ns3="ceef24cc-19ab-4f83-b710-c63d4eef2aae" targetNamespace="http://schemas.microsoft.com/office/2006/metadata/properties" ma:root="true" ma:fieldsID="833448ce23f39ae6afe6ce916a486176" ns3:_="">
    <xsd:import namespace="ceef24cc-19ab-4f83-b710-c63d4eef2a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ef24cc-19ab-4f83-b710-c63d4eef2a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45038-F79D-4130-AB88-E0F70FFD8DF1}">
  <ds:schemaRefs>
    <ds:schemaRef ds:uri="http://purl.org/dc/terms/"/>
    <ds:schemaRef ds:uri="http://schemas.openxmlformats.org/package/2006/metadata/core-properties"/>
    <ds:schemaRef ds:uri="ceef24cc-19ab-4f83-b710-c63d4eef2aae"/>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06690F7C-A1BB-40AE-9875-45834B1A02B0}">
  <ds:schemaRefs>
    <ds:schemaRef ds:uri="http://schemas.microsoft.com/sharepoint/v3/contenttype/forms"/>
  </ds:schemaRefs>
</ds:datastoreItem>
</file>

<file path=customXml/itemProps3.xml><?xml version="1.0" encoding="utf-8"?>
<ds:datastoreItem xmlns:ds="http://schemas.openxmlformats.org/officeDocument/2006/customXml" ds:itemID="{7DCAED85-77C3-4BF5-B3A7-D2FB39F94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ef24cc-19ab-4f83-b710-c63d4eef2a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4706</TotalTime>
  <Words>3116</Words>
  <Application>Microsoft Office PowerPoint</Application>
  <PresentationFormat>Grand écran</PresentationFormat>
  <Paragraphs>250</Paragraphs>
  <Slides>28</Slides>
  <Notes>4</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9" baseType="lpstr">
      <vt:lpstr>Arial</vt:lpstr>
      <vt:lpstr>Arial Narrow</vt:lpstr>
      <vt:lpstr>Calibri</vt:lpstr>
      <vt:lpstr>Calibri Light</vt:lpstr>
      <vt:lpstr>Courier New</vt:lpstr>
      <vt:lpstr>Gill Sans MT</vt:lpstr>
      <vt:lpstr>HelveticaNeueLT Pro 55 Roman</vt:lpstr>
      <vt:lpstr>Impact</vt:lpstr>
      <vt:lpstr>Lucida Grande</vt:lpstr>
      <vt:lpstr>Thème Office</vt:lpstr>
      <vt:lpstr>Visio</vt:lpstr>
      <vt:lpstr>Promoting technologies for Grand Challenges and Crisis  Chapter 4</vt:lpstr>
      <vt:lpstr>Framework – multiple areas of intervention, social experiment, coordination </vt:lpstr>
      <vt:lpstr>Multiple areas</vt:lpstr>
      <vt:lpstr>Présentation PowerPoint</vt:lpstr>
      <vt:lpstr>Présentation PowerPoint</vt:lpstr>
      <vt:lpstr>Présentation PowerPoint</vt:lpstr>
      <vt:lpstr>A grant or a prize? The principal-agent problem</vt:lpstr>
      <vt:lpstr>Présentation PowerPoint</vt:lpstr>
      <vt:lpstr>Push: Government research grants</vt:lpstr>
      <vt:lpstr>Michael Kremer – why push programs raise issues –  reading 3</vt:lpstr>
      <vt:lpstr>Push program with high level of oversight and monitoring at execution phase - ARPA</vt:lpstr>
      <vt:lpstr>ARPA - Boundary conditions</vt:lpstr>
      <vt:lpstr>Présentation PowerPoint</vt:lpstr>
      <vt:lpstr>Présentation PowerPoint</vt:lpstr>
      <vt:lpstr>Présentation PowerPoint</vt:lpstr>
      <vt:lpstr>An important design feature: Metrics of ex post  use or impact</vt:lpstr>
      <vt:lpstr>A prize sponsored by a foundation (pull logic)</vt:lpstr>
      <vt:lpstr>Présentation PowerPoint</vt:lpstr>
      <vt:lpstr>Présentation PowerPoint</vt:lpstr>
      <vt:lpstr>Public procurement for innovation</vt:lpstr>
      <vt:lpstr>Présentation PowerPoint</vt:lpstr>
      <vt:lpstr>Acceleration  – extreme case</vt:lpstr>
      <vt:lpstr>Présentation PowerPoint</vt:lpstr>
      <vt:lpstr>Présentation PowerPoint</vt:lpstr>
      <vt:lpstr>From vaccines to climate</vt:lpstr>
      <vt:lpstr>Présentation PowerPoint</vt:lpstr>
      <vt:lpstr>Présentation PowerPoint</vt:lpstr>
      <vt:lpstr>Merci</vt:lpstr>
    </vt:vector>
  </TitlesOfParts>
  <Company>EPFL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Foray Dominique</dc:creator>
  <cp:lastModifiedBy>Dominique Foray</cp:lastModifiedBy>
  <cp:revision>430</cp:revision>
  <cp:lastPrinted>2025-05-10T15:18:14Z</cp:lastPrinted>
  <dcterms:created xsi:type="dcterms:W3CDTF">2016-10-15T14:05:15Z</dcterms:created>
  <dcterms:modified xsi:type="dcterms:W3CDTF">2025-10-12T08:16:21Z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0x010100C0E56214C9319A4795EA69605457DFF7</vt:lpwstr>
  </property>
</Properties>
</file>